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27163" y="1567775"/>
            <a:ext cx="6978650" cy="11538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2880" y="4071456"/>
            <a:ext cx="9352915" cy="49549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5" Type="http://schemas.openxmlformats.org/officeDocument/2006/relationships/image" Target="../media/image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5" Type="http://schemas.openxmlformats.org/officeDocument/2006/relationships/image" Target="../media/image18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841258" y="388163"/>
            <a:ext cx="16230600" cy="6877050"/>
            <a:chOff x="841258" y="388163"/>
            <a:chExt cx="16230600" cy="687705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258" y="388163"/>
              <a:ext cx="16230599" cy="687704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1749" y="1904999"/>
              <a:ext cx="274290" cy="27429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33424" y="2501527"/>
            <a:ext cx="12286615" cy="3069590"/>
          </a:xfrm>
          <a:prstGeom prst="rect"/>
        </p:spPr>
        <p:txBody>
          <a:bodyPr wrap="square" lIns="0" tIns="292735" rIns="0" bIns="0" rtlCol="0" vert="horz">
            <a:spAutoFit/>
          </a:bodyPr>
          <a:lstStyle/>
          <a:p>
            <a:pPr marL="12700" marR="5080">
              <a:lnSpc>
                <a:spcPts val="10880"/>
              </a:lnSpc>
              <a:spcBef>
                <a:spcPts val="2305"/>
              </a:spcBef>
            </a:pPr>
            <a:r>
              <a:rPr dirty="0" sz="10900" spc="-570"/>
              <a:t>TRACKING</a:t>
            </a:r>
            <a:r>
              <a:rPr dirty="0" sz="10900" spc="-894"/>
              <a:t> </a:t>
            </a:r>
            <a:r>
              <a:rPr dirty="0" sz="10900" spc="-340"/>
              <a:t>MOVING </a:t>
            </a:r>
            <a:r>
              <a:rPr dirty="0" sz="10900" spc="60"/>
              <a:t>OBJECTS</a:t>
            </a:r>
            <a:r>
              <a:rPr dirty="0" sz="10900" spc="-880"/>
              <a:t> </a:t>
            </a:r>
            <a:r>
              <a:rPr dirty="0" sz="10900" spc="-765"/>
              <a:t>IN</a:t>
            </a:r>
            <a:r>
              <a:rPr dirty="0" sz="10900" spc="-880"/>
              <a:t> </a:t>
            </a:r>
            <a:r>
              <a:rPr dirty="0" sz="10900" spc="-395"/>
              <a:t>VIDEOS</a:t>
            </a:r>
            <a:endParaRPr sz="10900"/>
          </a:p>
        </p:txBody>
      </p:sp>
      <p:grpSp>
        <p:nvGrpSpPr>
          <p:cNvPr id="6" name="object 6" descr=""/>
          <p:cNvGrpSpPr/>
          <p:nvPr/>
        </p:nvGrpSpPr>
        <p:grpSpPr>
          <a:xfrm>
            <a:off x="15341395" y="1904998"/>
            <a:ext cx="375285" cy="389255"/>
            <a:chOff x="15341395" y="1904998"/>
            <a:chExt cx="375285" cy="389255"/>
          </a:xfrm>
        </p:grpSpPr>
        <p:sp>
          <p:nvSpPr>
            <p:cNvPr id="7" name="object 7" descr=""/>
            <p:cNvSpPr/>
            <p:nvPr/>
          </p:nvSpPr>
          <p:spPr>
            <a:xfrm>
              <a:off x="15355684" y="1919287"/>
              <a:ext cx="360680" cy="0"/>
            </a:xfrm>
            <a:custGeom>
              <a:avLst/>
              <a:gdLst/>
              <a:ahLst/>
              <a:cxnLst/>
              <a:rect l="l" t="t" r="r" b="b"/>
              <a:pathLst>
                <a:path w="360680" h="0">
                  <a:moveTo>
                    <a:pt x="0" y="0"/>
                  </a:moveTo>
                  <a:lnTo>
                    <a:pt x="360566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5701910" y="1919234"/>
              <a:ext cx="0" cy="360680"/>
            </a:xfrm>
            <a:custGeom>
              <a:avLst/>
              <a:gdLst/>
              <a:ahLst/>
              <a:cxnLst/>
              <a:rect l="l" t="t" r="r" b="b"/>
              <a:pathLst>
                <a:path w="0" h="360680">
                  <a:moveTo>
                    <a:pt x="0" y="360566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5355682" y="1919285"/>
              <a:ext cx="346710" cy="360680"/>
            </a:xfrm>
            <a:custGeom>
              <a:avLst/>
              <a:gdLst/>
              <a:ahLst/>
              <a:cxnLst/>
              <a:rect l="l" t="t" r="r" b="b"/>
              <a:pathLst>
                <a:path w="346709" h="360680">
                  <a:moveTo>
                    <a:pt x="0" y="360566"/>
                  </a:moveTo>
                  <a:lnTo>
                    <a:pt x="346279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4277495" y="5871599"/>
            <a:ext cx="9605010" cy="1164590"/>
          </a:xfrm>
          <a:prstGeom prst="rect">
            <a:avLst/>
          </a:prstGeom>
        </p:spPr>
        <p:txBody>
          <a:bodyPr wrap="square" lIns="0" tIns="121920" rIns="0" bIns="0" rtlCol="0" vert="horz">
            <a:spAutoFit/>
          </a:bodyPr>
          <a:lstStyle/>
          <a:p>
            <a:pPr marL="2501265" marR="5080" indent="-2489200">
              <a:lnSpc>
                <a:spcPts val="4050"/>
              </a:lnSpc>
              <a:spcBef>
                <a:spcPts val="960"/>
              </a:spcBef>
            </a:pPr>
            <a:r>
              <a:rPr dirty="0" sz="4100" spc="-80">
                <a:solidFill>
                  <a:srgbClr val="FFFFFF"/>
                </a:solidFill>
                <a:latin typeface="Lucida Sans Unicode"/>
                <a:cs typeface="Lucida Sans Unicode"/>
              </a:rPr>
              <a:t>USING</a:t>
            </a:r>
            <a:r>
              <a:rPr dirty="0" sz="4100" spc="-3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100" spc="-120">
                <a:solidFill>
                  <a:srgbClr val="FFFFFF"/>
                </a:solidFill>
                <a:latin typeface="Lucida Sans Unicode"/>
                <a:cs typeface="Lucida Sans Unicode"/>
              </a:rPr>
              <a:t>OPENCV,</a:t>
            </a:r>
            <a:r>
              <a:rPr dirty="0" sz="4100" spc="-3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100" spc="-250">
                <a:solidFill>
                  <a:srgbClr val="FFFFFF"/>
                </a:solidFill>
                <a:latin typeface="Lucida Sans Unicode"/>
                <a:cs typeface="Lucida Sans Unicode"/>
              </a:rPr>
              <a:t>KALMAN</a:t>
            </a:r>
            <a:r>
              <a:rPr dirty="0" sz="4100" spc="-3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100" spc="-280">
                <a:solidFill>
                  <a:srgbClr val="FFFFFF"/>
                </a:solidFill>
                <a:latin typeface="Lucida Sans Unicode"/>
                <a:cs typeface="Lucida Sans Unicode"/>
              </a:rPr>
              <a:t>FILTERING,</a:t>
            </a:r>
            <a:r>
              <a:rPr dirty="0" sz="4100" spc="-3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100" spc="-40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dirty="0" sz="4100" spc="-145">
                <a:solidFill>
                  <a:srgbClr val="FFFFFF"/>
                </a:solidFill>
                <a:latin typeface="Lucida Sans Unicode"/>
                <a:cs typeface="Lucida Sans Unicode"/>
              </a:rPr>
              <a:t>MACHINE</a:t>
            </a:r>
            <a:r>
              <a:rPr dirty="0" sz="4100" spc="-3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100" spc="-65">
                <a:solidFill>
                  <a:srgbClr val="FFFFFF"/>
                </a:solidFill>
                <a:latin typeface="Lucida Sans Unicode"/>
                <a:cs typeface="Lucida Sans Unicode"/>
              </a:rPr>
              <a:t>LEARNING</a:t>
            </a:r>
            <a:endParaRPr sz="4100">
              <a:latin typeface="Lucida Sans Unicode"/>
              <a:cs typeface="Lucida Sans Unicode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468346" y="7664211"/>
            <a:ext cx="2650490" cy="1435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05">
                <a:solidFill>
                  <a:srgbClr val="FFFFFF"/>
                </a:solidFill>
                <a:latin typeface="Lucida Sans Unicode"/>
                <a:cs typeface="Lucida Sans Unicode"/>
              </a:rPr>
              <a:t>Farhana</a:t>
            </a:r>
            <a:r>
              <a:rPr dirty="0" sz="30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60">
                <a:solidFill>
                  <a:srgbClr val="FFFFFF"/>
                </a:solidFill>
                <a:latin typeface="Lucida Sans Unicode"/>
                <a:cs typeface="Lucida Sans Unicode"/>
              </a:rPr>
              <a:t>Akter</a:t>
            </a:r>
            <a:endParaRPr sz="3000">
              <a:latin typeface="Lucida Sans Unicode"/>
              <a:cs typeface="Lucida Sans Unicode"/>
            </a:endParaRPr>
          </a:p>
          <a:p>
            <a:pPr marL="80645">
              <a:lnSpc>
                <a:spcPct val="100000"/>
              </a:lnSpc>
              <a:spcBef>
                <a:spcPts val="3904"/>
              </a:spcBef>
            </a:pPr>
            <a:r>
              <a:rPr dirty="0" sz="3000" spc="-114">
                <a:solidFill>
                  <a:srgbClr val="FFFFFF"/>
                </a:solidFill>
                <a:latin typeface="Lucida Sans Unicode"/>
                <a:cs typeface="Lucida Sans Unicode"/>
              </a:rPr>
              <a:t>2212084642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3561618" y="7720727"/>
            <a:ext cx="2406650" cy="1225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60">
                <a:solidFill>
                  <a:srgbClr val="FFFFFF"/>
                </a:solidFill>
                <a:latin typeface="Lucida Sans Unicode"/>
                <a:cs typeface="Lucida Sans Unicode"/>
              </a:rPr>
              <a:t>Shuvra</a:t>
            </a:r>
            <a:r>
              <a:rPr dirty="0" sz="30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175">
                <a:solidFill>
                  <a:srgbClr val="FFFFFF"/>
                </a:solidFill>
                <a:latin typeface="Lucida Sans Unicode"/>
                <a:cs typeface="Lucida Sans Unicode"/>
              </a:rPr>
              <a:t>Saha</a:t>
            </a:r>
            <a:endParaRPr sz="3000">
              <a:latin typeface="Lucida Sans Unicode"/>
              <a:cs typeface="Lucida Sans Unicode"/>
            </a:endParaRPr>
          </a:p>
          <a:p>
            <a:pPr marL="119380">
              <a:lnSpc>
                <a:spcPct val="100000"/>
              </a:lnSpc>
              <a:spcBef>
                <a:spcPts val="2250"/>
              </a:spcBef>
            </a:pPr>
            <a:r>
              <a:rPr dirty="0" sz="3000" spc="-110">
                <a:solidFill>
                  <a:srgbClr val="FFFFFF"/>
                </a:solidFill>
                <a:latin typeface="Lucida Sans Unicode"/>
                <a:cs typeface="Lucida Sans Unicode"/>
              </a:rPr>
              <a:t>2122468642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7552253" y="7664211"/>
            <a:ext cx="3451225" cy="12820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Tasadduk</a:t>
            </a:r>
            <a:r>
              <a:rPr dirty="0" sz="3000" spc="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Lucida Sans Unicode"/>
                <a:cs typeface="Lucida Sans Unicode"/>
              </a:rPr>
              <a:t>Hossain</a:t>
            </a:r>
            <a:endParaRPr sz="3000">
              <a:latin typeface="Lucida Sans Unicode"/>
              <a:cs typeface="Lucida Sans Unicode"/>
            </a:endParaRPr>
          </a:p>
          <a:p>
            <a:pPr marL="770255">
              <a:lnSpc>
                <a:spcPct val="100000"/>
              </a:lnSpc>
              <a:spcBef>
                <a:spcPts val="2695"/>
              </a:spcBef>
            </a:pPr>
            <a:r>
              <a:rPr dirty="0" sz="3000" spc="-310">
                <a:solidFill>
                  <a:srgbClr val="FFFFFF"/>
                </a:solidFill>
                <a:latin typeface="Lucida Sans Unicode"/>
                <a:cs typeface="Lucida Sans Unicode"/>
              </a:rPr>
              <a:t>2131083642</a:t>
            </a:r>
            <a:endParaRPr sz="3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7757" rIns="0" bIns="0" rtlCol="0" vert="horz">
            <a:spAutoFit/>
          </a:bodyPr>
          <a:lstStyle/>
          <a:p>
            <a:pPr marL="1144270">
              <a:lnSpc>
                <a:spcPct val="100000"/>
              </a:lnSpc>
              <a:spcBef>
                <a:spcPts val="100"/>
              </a:spcBef>
            </a:pPr>
            <a:r>
              <a:rPr dirty="0" u="sng" spc="-275">
                <a:uFill>
                  <a:solidFill>
                    <a:srgbClr val="D1B999"/>
                  </a:solidFill>
                </a:uFill>
              </a:rPr>
              <a:t>M</a:t>
            </a:r>
            <a:r>
              <a:rPr dirty="0" spc="-275"/>
              <a:t>OTIVATION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980744"/>
            <a:ext cx="18287999" cy="7306255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2559049" y="3992997"/>
            <a:ext cx="39433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605">
                <a:solidFill>
                  <a:srgbClr val="FFFFFF"/>
                </a:solidFill>
                <a:latin typeface="Lucida Sans Unicode"/>
                <a:cs typeface="Lucida Sans Unicode"/>
              </a:rPr>
              <a:t>01</a:t>
            </a:r>
            <a:endParaRPr sz="3200">
              <a:latin typeface="Lucida Sans Unicode"/>
              <a:cs typeface="Lucida Sans Unicode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309143" y="4094520"/>
            <a:ext cx="202501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C2C4C6"/>
                </a:solidFill>
                <a:latin typeface="Lucida Sans Unicode"/>
                <a:cs typeface="Lucida Sans Unicode"/>
              </a:rPr>
              <a:t>Traffic</a:t>
            </a:r>
            <a:r>
              <a:rPr dirty="0" sz="1800" spc="-90">
                <a:solidFill>
                  <a:srgbClr val="C2C4C6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-10">
                <a:solidFill>
                  <a:srgbClr val="C2C4C6"/>
                </a:solidFill>
                <a:latin typeface="Lucida Sans Unicode"/>
                <a:cs typeface="Lucida Sans Unicode"/>
              </a:rPr>
              <a:t>monitoring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559049" y="5166729"/>
            <a:ext cx="508634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05">
                <a:solidFill>
                  <a:srgbClr val="FFFFFF"/>
                </a:solidFill>
                <a:latin typeface="Lucida Sans Unicode"/>
                <a:cs typeface="Lucida Sans Unicode"/>
              </a:rPr>
              <a:t>02</a:t>
            </a:r>
            <a:endParaRPr sz="3200">
              <a:latin typeface="Lucida Sans Unicode"/>
              <a:cs typeface="Lucida Sans Unicode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309143" y="5268253"/>
            <a:ext cx="99821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C2C4C6"/>
                </a:solidFill>
                <a:latin typeface="Lucida Sans Unicode"/>
                <a:cs typeface="Lucida Sans Unicode"/>
              </a:rPr>
              <a:t>Robotics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559049" y="6340462"/>
            <a:ext cx="51371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85">
                <a:solidFill>
                  <a:srgbClr val="FFFFFF"/>
                </a:solidFill>
                <a:latin typeface="Lucida Sans Unicode"/>
                <a:cs typeface="Lucida Sans Unicode"/>
              </a:rPr>
              <a:t>03</a:t>
            </a:r>
            <a:endParaRPr sz="3200">
              <a:latin typeface="Lucida Sans Unicode"/>
              <a:cs typeface="Lucida Sans Unicode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309143" y="6441985"/>
            <a:ext cx="182181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C2C4C6"/>
                </a:solidFill>
                <a:latin typeface="Lucida Sans Unicode"/>
                <a:cs typeface="Lucida Sans Unicode"/>
              </a:rPr>
              <a:t>Sports</a:t>
            </a:r>
            <a:r>
              <a:rPr dirty="0" sz="1800" spc="-40">
                <a:solidFill>
                  <a:srgbClr val="C2C4C6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-10">
                <a:solidFill>
                  <a:srgbClr val="C2C4C6"/>
                </a:solidFill>
                <a:latin typeface="Lucida Sans Unicode"/>
                <a:cs typeface="Lucida Sans Unicode"/>
              </a:rPr>
              <a:t>analytics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0548143" y="5268253"/>
            <a:ext cx="2151380" cy="1473835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12700" marR="300355">
              <a:lnSpc>
                <a:spcPts val="1800"/>
              </a:lnSpc>
              <a:spcBef>
                <a:spcPts val="459"/>
              </a:spcBef>
            </a:pPr>
            <a:r>
              <a:rPr dirty="0" sz="1800">
                <a:solidFill>
                  <a:srgbClr val="C2C4C6"/>
                </a:solidFill>
                <a:latin typeface="Lucida Sans Unicode"/>
                <a:cs typeface="Lucida Sans Unicode"/>
              </a:rPr>
              <a:t>Need</a:t>
            </a:r>
            <a:r>
              <a:rPr dirty="0" sz="1800" spc="-5">
                <a:solidFill>
                  <a:srgbClr val="C2C4C6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-25">
                <a:solidFill>
                  <a:srgbClr val="C2C4C6"/>
                </a:solidFill>
                <a:latin typeface="Lucida Sans Unicode"/>
                <a:cs typeface="Lucida Sans Unicode"/>
              </a:rPr>
              <a:t>for</a:t>
            </a:r>
            <a:r>
              <a:rPr dirty="0" sz="1800">
                <a:solidFill>
                  <a:srgbClr val="C2C4C6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-10">
                <a:solidFill>
                  <a:srgbClr val="C2C4C6"/>
                </a:solidFill>
                <a:latin typeface="Lucida Sans Unicode"/>
                <a:cs typeface="Lucida Sans Unicode"/>
              </a:rPr>
              <a:t>motion prediction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15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dirty="0" sz="1800" spc="-10">
                <a:solidFill>
                  <a:srgbClr val="C2C4C6"/>
                </a:solidFill>
                <a:latin typeface="Lucida Sans Unicode"/>
                <a:cs typeface="Lucida Sans Unicode"/>
              </a:rPr>
              <a:t>Tracker</a:t>
            </a:r>
            <a:r>
              <a:rPr dirty="0" sz="1800" spc="-90">
                <a:solidFill>
                  <a:srgbClr val="C2C4C6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-55">
                <a:solidFill>
                  <a:srgbClr val="C2C4C6"/>
                </a:solidFill>
                <a:latin typeface="Lucida Sans Unicode"/>
                <a:cs typeface="Lucida Sans Unicode"/>
              </a:rPr>
              <a:t>drift</a:t>
            </a:r>
            <a:r>
              <a:rPr dirty="0" sz="1800" spc="-85">
                <a:solidFill>
                  <a:srgbClr val="C2C4C6"/>
                </a:solidFill>
                <a:latin typeface="Lucida Sans Unicode"/>
                <a:cs typeface="Lucida Sans Unicode"/>
              </a:rPr>
              <a:t> </a:t>
            </a:r>
            <a:r>
              <a:rPr dirty="0" sz="1800">
                <a:solidFill>
                  <a:srgbClr val="C2C4C6"/>
                </a:solidFill>
                <a:latin typeface="Lucida Sans Unicode"/>
                <a:cs typeface="Lucida Sans Unicode"/>
              </a:rPr>
              <a:t>or</a:t>
            </a:r>
            <a:r>
              <a:rPr dirty="0" sz="1800" spc="-85">
                <a:solidFill>
                  <a:srgbClr val="C2C4C6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-20">
                <a:solidFill>
                  <a:srgbClr val="C2C4C6"/>
                </a:solidFill>
                <a:latin typeface="Lucida Sans Unicode"/>
                <a:cs typeface="Lucida Sans Unicode"/>
              </a:rPr>
              <a:t>loss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559049" y="7514195"/>
            <a:ext cx="52514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40">
                <a:solidFill>
                  <a:srgbClr val="FFFFFF"/>
                </a:solidFill>
                <a:latin typeface="Lucida Sans Unicode"/>
                <a:cs typeface="Lucida Sans Unicode"/>
              </a:rPr>
              <a:t>04</a:t>
            </a:r>
            <a:endParaRPr sz="3200">
              <a:latin typeface="Lucida Sans Unicode"/>
              <a:cs typeface="Lucida Sans Unicode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0548143" y="7615718"/>
            <a:ext cx="177101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C2C4C6"/>
                </a:solidFill>
                <a:latin typeface="Lucida Sans Unicode"/>
                <a:cs typeface="Lucida Sans Unicode"/>
              </a:rPr>
              <a:t>Noisy</a:t>
            </a:r>
            <a:r>
              <a:rPr dirty="0" sz="1800" spc="-100">
                <a:solidFill>
                  <a:srgbClr val="C2C4C6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-10">
                <a:solidFill>
                  <a:srgbClr val="C2C4C6"/>
                </a:solidFill>
                <a:latin typeface="Lucida Sans Unicode"/>
                <a:cs typeface="Lucida Sans Unicode"/>
              </a:rPr>
              <a:t>detection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2571749" y="4851276"/>
            <a:ext cx="13144500" cy="3531235"/>
            <a:chOff x="2571749" y="4851276"/>
            <a:chExt cx="13144500" cy="3531235"/>
          </a:xfrm>
        </p:grpSpPr>
        <p:sp>
          <p:nvSpPr>
            <p:cNvPr id="14" name="object 14" descr=""/>
            <p:cNvSpPr/>
            <p:nvPr/>
          </p:nvSpPr>
          <p:spPr>
            <a:xfrm>
              <a:off x="2571749" y="4856038"/>
              <a:ext cx="5905500" cy="0"/>
            </a:xfrm>
            <a:custGeom>
              <a:avLst/>
              <a:gdLst/>
              <a:ahLst/>
              <a:cxnLst/>
              <a:rect l="l" t="t" r="r" b="b"/>
              <a:pathLst>
                <a:path w="5905500" h="0">
                  <a:moveTo>
                    <a:pt x="0" y="0"/>
                  </a:moveTo>
                  <a:lnTo>
                    <a:pt x="5905499" y="0"/>
                  </a:lnTo>
                </a:path>
              </a:pathLst>
            </a:custGeom>
            <a:ln w="9524">
              <a:solidFill>
                <a:srgbClr val="C2C4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9810749" y="4856038"/>
              <a:ext cx="5905500" cy="0"/>
            </a:xfrm>
            <a:custGeom>
              <a:avLst/>
              <a:gdLst/>
              <a:ahLst/>
              <a:cxnLst/>
              <a:rect l="l" t="t" r="r" b="b"/>
              <a:pathLst>
                <a:path w="5905500" h="0">
                  <a:moveTo>
                    <a:pt x="0" y="0"/>
                  </a:moveTo>
                  <a:lnTo>
                    <a:pt x="5905499" y="0"/>
                  </a:lnTo>
                </a:path>
              </a:pathLst>
            </a:custGeom>
            <a:ln w="9524">
              <a:solidFill>
                <a:srgbClr val="C2C4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2571749" y="6029771"/>
              <a:ext cx="5905500" cy="0"/>
            </a:xfrm>
            <a:custGeom>
              <a:avLst/>
              <a:gdLst/>
              <a:ahLst/>
              <a:cxnLst/>
              <a:rect l="l" t="t" r="r" b="b"/>
              <a:pathLst>
                <a:path w="5905500" h="0">
                  <a:moveTo>
                    <a:pt x="0" y="0"/>
                  </a:moveTo>
                  <a:lnTo>
                    <a:pt x="5905499" y="0"/>
                  </a:lnTo>
                </a:path>
              </a:pathLst>
            </a:custGeom>
            <a:ln w="9524">
              <a:solidFill>
                <a:srgbClr val="C2C4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9810749" y="6029771"/>
              <a:ext cx="5905500" cy="0"/>
            </a:xfrm>
            <a:custGeom>
              <a:avLst/>
              <a:gdLst/>
              <a:ahLst/>
              <a:cxnLst/>
              <a:rect l="l" t="t" r="r" b="b"/>
              <a:pathLst>
                <a:path w="5905500" h="0">
                  <a:moveTo>
                    <a:pt x="0" y="0"/>
                  </a:moveTo>
                  <a:lnTo>
                    <a:pt x="5905499" y="0"/>
                  </a:lnTo>
                </a:path>
              </a:pathLst>
            </a:custGeom>
            <a:ln w="9524">
              <a:solidFill>
                <a:srgbClr val="C2C4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2571749" y="7203504"/>
              <a:ext cx="5905500" cy="0"/>
            </a:xfrm>
            <a:custGeom>
              <a:avLst/>
              <a:gdLst/>
              <a:ahLst/>
              <a:cxnLst/>
              <a:rect l="l" t="t" r="r" b="b"/>
              <a:pathLst>
                <a:path w="5905500" h="0">
                  <a:moveTo>
                    <a:pt x="0" y="0"/>
                  </a:moveTo>
                  <a:lnTo>
                    <a:pt x="5905499" y="0"/>
                  </a:lnTo>
                </a:path>
              </a:pathLst>
            </a:custGeom>
            <a:ln w="9524">
              <a:solidFill>
                <a:srgbClr val="C2C4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9810749" y="7203504"/>
              <a:ext cx="5905500" cy="0"/>
            </a:xfrm>
            <a:custGeom>
              <a:avLst/>
              <a:gdLst/>
              <a:ahLst/>
              <a:cxnLst/>
              <a:rect l="l" t="t" r="r" b="b"/>
              <a:pathLst>
                <a:path w="5905500" h="0">
                  <a:moveTo>
                    <a:pt x="0" y="0"/>
                  </a:moveTo>
                  <a:lnTo>
                    <a:pt x="5905499" y="0"/>
                  </a:lnTo>
                </a:path>
              </a:pathLst>
            </a:custGeom>
            <a:ln w="9524">
              <a:solidFill>
                <a:srgbClr val="C2C4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571749" y="8377237"/>
              <a:ext cx="5905500" cy="0"/>
            </a:xfrm>
            <a:custGeom>
              <a:avLst/>
              <a:gdLst/>
              <a:ahLst/>
              <a:cxnLst/>
              <a:rect l="l" t="t" r="r" b="b"/>
              <a:pathLst>
                <a:path w="5905500" h="0">
                  <a:moveTo>
                    <a:pt x="0" y="0"/>
                  </a:moveTo>
                  <a:lnTo>
                    <a:pt x="5905499" y="0"/>
                  </a:lnTo>
                </a:path>
              </a:pathLst>
            </a:custGeom>
            <a:ln w="9524">
              <a:solidFill>
                <a:srgbClr val="C2C4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9810749" y="8377237"/>
              <a:ext cx="5905500" cy="0"/>
            </a:xfrm>
            <a:custGeom>
              <a:avLst/>
              <a:gdLst/>
              <a:ahLst/>
              <a:cxnLst/>
              <a:rect l="l" t="t" r="r" b="b"/>
              <a:pathLst>
                <a:path w="5905500" h="0">
                  <a:moveTo>
                    <a:pt x="0" y="0"/>
                  </a:moveTo>
                  <a:lnTo>
                    <a:pt x="5905499" y="0"/>
                  </a:lnTo>
                </a:path>
              </a:pathLst>
            </a:custGeom>
            <a:ln w="9524">
              <a:solidFill>
                <a:srgbClr val="C2C4C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9798198" y="3752346"/>
            <a:ext cx="253492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25">
                <a:solidFill>
                  <a:srgbClr val="FFFFFF"/>
                </a:solidFill>
                <a:latin typeface="Lucida Sans Unicode"/>
                <a:cs typeface="Lucida Sans Unicode"/>
              </a:rPr>
              <a:t>CHALLENGES:</a:t>
            </a:r>
            <a:endParaRPr sz="3200">
              <a:latin typeface="Lucida Sans Unicode"/>
              <a:cs typeface="Lucida Sans Unicode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3310780" y="7618476"/>
            <a:ext cx="14116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B4B4B4"/>
                </a:solidFill>
                <a:latin typeface="Lucida Sans Unicode"/>
                <a:cs typeface="Lucida Sans Unicode"/>
              </a:rPr>
              <a:t>Surveillance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00350" y="0"/>
            <a:ext cx="17887950" cy="10281920"/>
            <a:chOff x="400350" y="0"/>
            <a:chExt cx="17887950" cy="1028192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10277" y="0"/>
              <a:ext cx="3876497" cy="1028180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1014" y="0"/>
              <a:ext cx="10406985" cy="576473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350" y="4608300"/>
              <a:ext cx="5048249" cy="464819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21735" y="1443985"/>
              <a:ext cx="5067299" cy="316229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798049" y="1842833"/>
            <a:ext cx="3975735" cy="1583690"/>
          </a:xfrm>
          <a:prstGeom prst="rect"/>
        </p:spPr>
        <p:txBody>
          <a:bodyPr wrap="square" lIns="0" tIns="160020" rIns="0" bIns="0" rtlCol="0" vert="horz">
            <a:spAutoFit/>
          </a:bodyPr>
          <a:lstStyle/>
          <a:p>
            <a:pPr marL="12700" marR="5080">
              <a:lnSpc>
                <a:spcPts val="5550"/>
              </a:lnSpc>
              <a:spcBef>
                <a:spcPts val="1260"/>
              </a:spcBef>
            </a:pPr>
            <a:r>
              <a:rPr dirty="0" u="sng" spc="240">
                <a:uFill>
                  <a:solidFill>
                    <a:srgbClr val="D1B999"/>
                  </a:solidFill>
                </a:uFill>
              </a:rPr>
              <a:t> </a:t>
            </a:r>
            <a:r>
              <a:rPr dirty="0" u="sng" spc="-10">
                <a:uFill>
                  <a:solidFill>
                    <a:srgbClr val="D1B999"/>
                  </a:solidFill>
                </a:uFill>
              </a:rPr>
              <a:t>S</a:t>
            </a:r>
            <a:r>
              <a:rPr dirty="0" spc="-10"/>
              <a:t>YSTEM </a:t>
            </a:r>
            <a:r>
              <a:rPr dirty="0" spc="-55"/>
              <a:t>WORKFLOW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9994055" y="4157971"/>
            <a:ext cx="7390765" cy="55594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dirty="0" sz="3300" spc="-80">
                <a:solidFill>
                  <a:srgbClr val="FF3131"/>
                </a:solidFill>
                <a:latin typeface="Lucida Sans Unicode"/>
                <a:cs typeface="Lucida Sans Unicode"/>
              </a:rPr>
              <a:t>Input:</a:t>
            </a:r>
            <a:r>
              <a:rPr dirty="0" sz="3300" spc="-170">
                <a:solidFill>
                  <a:srgbClr val="FF3131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-35">
                <a:solidFill>
                  <a:srgbClr val="FFFFFF"/>
                </a:solidFill>
                <a:latin typeface="Lucida Sans Unicode"/>
                <a:cs typeface="Lucida Sans Unicode"/>
              </a:rPr>
              <a:t>Multiple</a:t>
            </a:r>
            <a:r>
              <a:rPr dirty="0" sz="330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50">
                <a:solidFill>
                  <a:srgbClr val="FFFFFF"/>
                </a:solidFill>
                <a:latin typeface="Lucida Sans Unicode"/>
                <a:cs typeface="Lucida Sans Unicode"/>
              </a:rPr>
              <a:t>videos</a:t>
            </a:r>
            <a:r>
              <a:rPr dirty="0" sz="330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1789">
                <a:solidFill>
                  <a:srgbClr val="FFFFFF"/>
                </a:solidFill>
                <a:latin typeface="Lucida Sans Unicode"/>
                <a:cs typeface="Lucida Sans Unicode"/>
              </a:rPr>
              <a:t>→</a:t>
            </a:r>
            <a:endParaRPr sz="1550">
              <a:latin typeface="Lucida Sans Unicode"/>
              <a:cs typeface="Lucida Sans Unicode"/>
            </a:endParaRPr>
          </a:p>
          <a:p>
            <a:pPr algn="ctr" marL="623570" marR="615950">
              <a:lnSpc>
                <a:spcPts val="3300"/>
              </a:lnSpc>
              <a:spcBef>
                <a:spcPts val="3300"/>
              </a:spcBef>
            </a:pPr>
            <a:r>
              <a:rPr dirty="0" sz="3300" spc="-110">
                <a:solidFill>
                  <a:srgbClr val="FFFFFF"/>
                </a:solidFill>
                <a:latin typeface="Lucida Sans Unicode"/>
                <a:cs typeface="Lucida Sans Unicode"/>
              </a:rPr>
              <a:t>ROI</a:t>
            </a:r>
            <a:r>
              <a:rPr dirty="0" sz="3300" spc="-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00">
                <a:solidFill>
                  <a:srgbClr val="FFFFFF"/>
                </a:solidFill>
                <a:latin typeface="Lucida Sans Unicode"/>
                <a:cs typeface="Lucida Sans Unicode"/>
              </a:rPr>
              <a:t>selection</a:t>
            </a:r>
            <a:r>
              <a:rPr dirty="0" sz="3300" spc="-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180">
                <a:solidFill>
                  <a:srgbClr val="FFFFFF"/>
                </a:solidFill>
                <a:latin typeface="Lucida Sans Unicode"/>
                <a:cs typeface="Lucida Sans Unicode"/>
              </a:rPr>
              <a:t>(manual</a:t>
            </a:r>
            <a:r>
              <a:rPr dirty="0" sz="3300" spc="-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-280">
                <a:solidFill>
                  <a:srgbClr val="FFFFFF"/>
                </a:solidFill>
                <a:latin typeface="Lucida Sans Unicode"/>
                <a:cs typeface="Lucida Sans Unicode"/>
              </a:rPr>
              <a:t>/</a:t>
            </a:r>
            <a:r>
              <a:rPr dirty="0" sz="3300" spc="-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140">
                <a:solidFill>
                  <a:srgbClr val="FFFFFF"/>
                </a:solidFill>
                <a:latin typeface="Lucida Sans Unicode"/>
                <a:cs typeface="Lucida Sans Unicode"/>
              </a:rPr>
              <a:t>auto) </a:t>
            </a:r>
            <a:r>
              <a:rPr dirty="0" sz="3300" spc="105">
                <a:solidFill>
                  <a:srgbClr val="FFFFFF"/>
                </a:solidFill>
                <a:latin typeface="Lucida Sans Unicode"/>
                <a:cs typeface="Lucida Sans Unicode"/>
              </a:rPr>
              <a:t>OpenCV</a:t>
            </a:r>
            <a:r>
              <a:rPr dirty="0" sz="33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-10">
                <a:solidFill>
                  <a:srgbClr val="FFFFFF"/>
                </a:solidFill>
                <a:latin typeface="Lucida Sans Unicode"/>
                <a:cs typeface="Lucida Sans Unicode"/>
              </a:rPr>
              <a:t>Tracker (CSRT/KCF/MOSSE)</a:t>
            </a:r>
            <a:endParaRPr sz="3300">
              <a:latin typeface="Lucida Sans Unicode"/>
              <a:cs typeface="Lucida Sans Unicode"/>
            </a:endParaRPr>
          </a:p>
          <a:p>
            <a:pPr algn="ctr">
              <a:lnSpc>
                <a:spcPts val="3300"/>
              </a:lnSpc>
            </a:pPr>
            <a:r>
              <a:rPr dirty="0" sz="3300" spc="105">
                <a:solidFill>
                  <a:srgbClr val="FFFFFF"/>
                </a:solidFill>
                <a:latin typeface="Lucida Sans Unicode"/>
                <a:cs typeface="Lucida Sans Unicode"/>
              </a:rPr>
              <a:t>Kalman</a:t>
            </a:r>
            <a:r>
              <a:rPr dirty="0" sz="33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-95">
                <a:solidFill>
                  <a:srgbClr val="FFFFFF"/>
                </a:solidFill>
                <a:latin typeface="Lucida Sans Unicode"/>
                <a:cs typeface="Lucida Sans Unicode"/>
              </a:rPr>
              <a:t>Filter</a:t>
            </a:r>
            <a:r>
              <a:rPr dirty="0" sz="33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100">
                <a:solidFill>
                  <a:srgbClr val="FFFFFF"/>
                </a:solidFill>
                <a:latin typeface="Lucida Sans Unicode"/>
                <a:cs typeface="Lucida Sans Unicode"/>
              </a:rPr>
              <a:t>(smooth</a:t>
            </a:r>
            <a:r>
              <a:rPr dirty="0" sz="33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50">
                <a:solidFill>
                  <a:srgbClr val="FFFFFF"/>
                </a:solidFill>
                <a:latin typeface="Lucida Sans Unicode"/>
                <a:cs typeface="Lucida Sans Unicode"/>
              </a:rPr>
              <a:t>trajectory)</a:t>
            </a:r>
            <a:endParaRPr sz="3300">
              <a:latin typeface="Lucida Sans Unicode"/>
              <a:cs typeface="Lucida Sans Unicode"/>
            </a:endParaRPr>
          </a:p>
          <a:p>
            <a:pPr algn="ctr" marL="1964055" marR="1956435">
              <a:lnSpc>
                <a:spcPts val="6600"/>
              </a:lnSpc>
              <a:spcBef>
                <a:spcPts val="660"/>
              </a:spcBef>
            </a:pPr>
            <a:r>
              <a:rPr dirty="0" sz="3300" spc="195">
                <a:solidFill>
                  <a:srgbClr val="FF3131"/>
                </a:solidFill>
                <a:latin typeface="Lucida Sans Unicode"/>
                <a:cs typeface="Lucida Sans Unicode"/>
              </a:rPr>
              <a:t>Save</a:t>
            </a:r>
            <a:r>
              <a:rPr dirty="0" sz="3300" spc="-125">
                <a:solidFill>
                  <a:srgbClr val="FF3131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-10">
                <a:solidFill>
                  <a:srgbClr val="FF3131"/>
                </a:solidFill>
                <a:latin typeface="Lucida Sans Unicode"/>
                <a:cs typeface="Lucida Sans Unicode"/>
              </a:rPr>
              <a:t>outputs: </a:t>
            </a:r>
            <a:r>
              <a:rPr dirty="0" sz="3300" spc="70">
                <a:solidFill>
                  <a:srgbClr val="FFFFFF"/>
                </a:solidFill>
                <a:latin typeface="Lucida Sans Unicode"/>
                <a:cs typeface="Lucida Sans Unicode"/>
              </a:rPr>
              <a:t>Annotated</a:t>
            </a:r>
            <a:r>
              <a:rPr dirty="0" sz="3300" spc="-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50">
                <a:solidFill>
                  <a:srgbClr val="FFFFFF"/>
                </a:solidFill>
                <a:latin typeface="Lucida Sans Unicode"/>
                <a:cs typeface="Lucida Sans Unicode"/>
              </a:rPr>
              <a:t>video</a:t>
            </a:r>
            <a:endParaRPr sz="3300">
              <a:latin typeface="Lucida Sans Unicode"/>
              <a:cs typeface="Lucida Sans Unicode"/>
            </a:endParaRPr>
          </a:p>
          <a:p>
            <a:pPr algn="ctr">
              <a:lnSpc>
                <a:spcPts val="2310"/>
              </a:lnSpc>
            </a:pPr>
            <a:r>
              <a:rPr dirty="0" sz="3300" spc="114">
                <a:solidFill>
                  <a:srgbClr val="FFFFFF"/>
                </a:solidFill>
                <a:latin typeface="Lucida Sans Unicode"/>
                <a:cs typeface="Lucida Sans Unicode"/>
              </a:rPr>
              <a:t>CSV</a:t>
            </a:r>
            <a:r>
              <a:rPr dirty="0" sz="33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60">
                <a:solidFill>
                  <a:srgbClr val="FFFFFF"/>
                </a:solidFill>
                <a:latin typeface="Lucida Sans Unicode"/>
                <a:cs typeface="Lucida Sans Unicode"/>
              </a:rPr>
              <a:t>(frame,</a:t>
            </a:r>
            <a:r>
              <a:rPr dirty="0" sz="33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-30">
                <a:solidFill>
                  <a:srgbClr val="FFFFFF"/>
                </a:solidFill>
                <a:latin typeface="Lucida Sans Unicode"/>
                <a:cs typeface="Lucida Sans Unicode"/>
              </a:rPr>
              <a:t>time,</a:t>
            </a:r>
            <a:r>
              <a:rPr dirty="0" sz="33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-130">
                <a:solidFill>
                  <a:srgbClr val="FFFFFF"/>
                </a:solidFill>
                <a:latin typeface="Lucida Sans Unicode"/>
                <a:cs typeface="Lucida Sans Unicode"/>
              </a:rPr>
              <a:t>bbox,</a:t>
            </a:r>
            <a:r>
              <a:rPr dirty="0" sz="3300" spc="-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60">
                <a:solidFill>
                  <a:srgbClr val="FFFFFF"/>
                </a:solidFill>
                <a:latin typeface="Lucida Sans Unicode"/>
                <a:cs typeface="Lucida Sans Unicode"/>
              </a:rPr>
              <a:t>centroid)</a:t>
            </a:r>
            <a:endParaRPr sz="3300">
              <a:latin typeface="Lucida Sans Unicode"/>
              <a:cs typeface="Lucida Sans Unicode"/>
            </a:endParaRPr>
          </a:p>
          <a:p>
            <a:pPr algn="ctr" marL="12700" marR="5080">
              <a:lnSpc>
                <a:spcPts val="3300"/>
              </a:lnSpc>
              <a:spcBef>
                <a:spcPts val="330"/>
              </a:spcBef>
            </a:pPr>
            <a:r>
              <a:rPr dirty="0" sz="3300" spc="-135">
                <a:solidFill>
                  <a:srgbClr val="FFFFFF"/>
                </a:solidFill>
                <a:latin typeface="Lucida Sans Unicode"/>
                <a:cs typeface="Lucida Sans Unicode"/>
              </a:rPr>
              <a:t>Next</a:t>
            </a:r>
            <a:r>
              <a:rPr dirty="0" sz="3300" spc="-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-10">
                <a:solidFill>
                  <a:srgbClr val="FFFFFF"/>
                </a:solidFill>
                <a:latin typeface="Lucida Sans Unicode"/>
                <a:cs typeface="Lucida Sans Unicode"/>
              </a:rPr>
              <a:t>step:</a:t>
            </a:r>
            <a:r>
              <a:rPr dirty="0" sz="3300" spc="-1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-55">
                <a:solidFill>
                  <a:srgbClr val="FFFFFF"/>
                </a:solidFill>
                <a:latin typeface="Lucida Sans Unicode"/>
                <a:cs typeface="Lucida Sans Unicode"/>
              </a:rPr>
              <a:t>Train</a:t>
            </a:r>
            <a:r>
              <a:rPr dirty="0" sz="33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-225">
                <a:solidFill>
                  <a:srgbClr val="FFFFFF"/>
                </a:solidFill>
                <a:latin typeface="Lucida Sans Unicode"/>
                <a:cs typeface="Lucida Sans Unicode"/>
              </a:rPr>
              <a:t>ML</a:t>
            </a:r>
            <a:r>
              <a:rPr dirty="0" sz="3300" spc="-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105">
                <a:solidFill>
                  <a:srgbClr val="FFFFFF"/>
                </a:solidFill>
                <a:latin typeface="Lucida Sans Unicode"/>
                <a:cs typeface="Lucida Sans Unicode"/>
              </a:rPr>
              <a:t>model</a:t>
            </a:r>
            <a:r>
              <a:rPr dirty="0" sz="33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0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33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45">
                <a:solidFill>
                  <a:srgbClr val="FFFFFF"/>
                </a:solidFill>
                <a:latin typeface="Lucida Sans Unicode"/>
                <a:cs typeface="Lucida Sans Unicode"/>
              </a:rPr>
              <a:t>predict </a:t>
            </a:r>
            <a:r>
              <a:rPr dirty="0" sz="3300">
                <a:solidFill>
                  <a:srgbClr val="FFFFFF"/>
                </a:solidFill>
                <a:latin typeface="Lucida Sans Unicode"/>
                <a:cs typeface="Lucida Sans Unicode"/>
              </a:rPr>
              <a:t>future</a:t>
            </a:r>
            <a:r>
              <a:rPr dirty="0" sz="330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00">
                <a:solidFill>
                  <a:srgbClr val="FFFFFF"/>
                </a:solidFill>
                <a:latin typeface="Lucida Sans Unicode"/>
                <a:cs typeface="Lucida Sans Unicode"/>
              </a:rPr>
              <a:t>centroids</a:t>
            </a:r>
            <a:r>
              <a:rPr dirty="0" sz="330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00">
                <a:solidFill>
                  <a:srgbClr val="FFFFFF"/>
                </a:solidFill>
                <a:latin typeface="Lucida Sans Unicode"/>
                <a:cs typeface="Lucida Sans Unicode"/>
              </a:rPr>
              <a:t>from</a:t>
            </a:r>
            <a:r>
              <a:rPr dirty="0" sz="33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65">
                <a:solidFill>
                  <a:srgbClr val="FFFFFF"/>
                </a:solidFill>
                <a:latin typeface="Lucida Sans Unicode"/>
                <a:cs typeface="Lucida Sans Unicode"/>
              </a:rPr>
              <a:t>CSVs</a:t>
            </a:r>
            <a:endParaRPr sz="33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7570450" cy="7639050"/>
            <a:chOff x="0" y="0"/>
            <a:chExt cx="17570450" cy="763905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570209" cy="76388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60494" y="246024"/>
              <a:ext cx="3676649" cy="367664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049" y="1842833"/>
            <a:ext cx="5341620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pc="-200">
                <a:uFill>
                  <a:solidFill>
                    <a:srgbClr val="D1B999"/>
                  </a:solidFill>
                </a:uFill>
              </a:rPr>
              <a:t>TR</a:t>
            </a:r>
            <a:r>
              <a:rPr dirty="0" spc="-200"/>
              <a:t>ACKERS</a:t>
            </a:r>
            <a:r>
              <a:rPr dirty="0" spc="-229"/>
              <a:t> </a:t>
            </a:r>
            <a:r>
              <a:rPr dirty="0" spc="-55"/>
              <a:t>USED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1091964" y="4424953"/>
            <a:ext cx="3149600" cy="145478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dirty="0" sz="3400" spc="-20">
                <a:solidFill>
                  <a:srgbClr val="FFFFFF"/>
                </a:solidFill>
                <a:latin typeface="Lucida Sans Unicode"/>
                <a:cs typeface="Lucida Sans Unicode"/>
              </a:rPr>
              <a:t>CSRT</a:t>
            </a:r>
            <a:endParaRPr sz="34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3895"/>
              </a:spcBef>
            </a:pPr>
            <a:r>
              <a:rPr dirty="0" sz="2700" spc="114">
                <a:solidFill>
                  <a:srgbClr val="FFFFFF"/>
                </a:solidFill>
                <a:latin typeface="Lucida Sans Unicode"/>
                <a:cs typeface="Lucida Sans Unicode"/>
              </a:rPr>
              <a:t>(accurate,</a:t>
            </a:r>
            <a:r>
              <a:rPr dirty="0" sz="27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45">
                <a:solidFill>
                  <a:srgbClr val="FFFFFF"/>
                </a:solidFill>
                <a:latin typeface="Lucida Sans Unicode"/>
                <a:cs typeface="Lucida Sans Unicode"/>
              </a:rPr>
              <a:t>slower)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678283" y="4381394"/>
            <a:ext cx="1304290" cy="149796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dirty="0" sz="3400" spc="-25">
                <a:solidFill>
                  <a:srgbClr val="FFFFFF"/>
                </a:solidFill>
                <a:latin typeface="Lucida Sans Unicode"/>
                <a:cs typeface="Lucida Sans Unicode"/>
              </a:rPr>
              <a:t>KFC</a:t>
            </a:r>
            <a:endParaRPr sz="34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4235"/>
              </a:spcBef>
            </a:pPr>
            <a:r>
              <a:rPr dirty="0" sz="2700" spc="85">
                <a:solidFill>
                  <a:srgbClr val="FFFFFF"/>
                </a:solidFill>
                <a:latin typeface="Lucida Sans Unicode"/>
                <a:cs typeface="Lucida Sans Unicode"/>
              </a:rPr>
              <a:t>(faster)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926536" y="4424953"/>
            <a:ext cx="2435225" cy="163703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 marR="95250">
              <a:lnSpc>
                <a:spcPct val="100000"/>
              </a:lnSpc>
              <a:spcBef>
                <a:spcPts val="130"/>
              </a:spcBef>
            </a:pPr>
            <a:r>
              <a:rPr dirty="0" sz="3400" spc="-10">
                <a:solidFill>
                  <a:srgbClr val="FFFFFF"/>
                </a:solidFill>
                <a:latin typeface="Lucida Sans Unicode"/>
                <a:cs typeface="Lucida Sans Unicode"/>
              </a:rPr>
              <a:t>MOSSE</a:t>
            </a:r>
            <a:endParaRPr sz="3400">
              <a:latin typeface="Lucida Sans Unicode"/>
              <a:cs typeface="Lucida Sans Unicode"/>
            </a:endParaRPr>
          </a:p>
          <a:p>
            <a:pPr algn="ctr" marL="12065" marR="5080">
              <a:lnSpc>
                <a:spcPts val="2700"/>
              </a:lnSpc>
              <a:spcBef>
                <a:spcPts val="3170"/>
              </a:spcBef>
            </a:pPr>
            <a:r>
              <a:rPr dirty="0" sz="2700" spc="95">
                <a:solidFill>
                  <a:srgbClr val="FFFFFF"/>
                </a:solidFill>
                <a:latin typeface="Lucida Sans Unicode"/>
                <a:cs typeface="Lucida Sans Unicode"/>
              </a:rPr>
              <a:t>(very</a:t>
            </a:r>
            <a:r>
              <a:rPr dirty="0" sz="2700" spc="-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30">
                <a:solidFill>
                  <a:srgbClr val="FFFFFF"/>
                </a:solidFill>
                <a:latin typeface="Lucida Sans Unicode"/>
                <a:cs typeface="Lucida Sans Unicode"/>
              </a:rPr>
              <a:t>fast,</a:t>
            </a:r>
            <a:r>
              <a:rPr dirty="0" sz="270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20">
                <a:solidFill>
                  <a:srgbClr val="FFFFFF"/>
                </a:solidFill>
                <a:latin typeface="Lucida Sans Unicode"/>
                <a:cs typeface="Lucida Sans Unicode"/>
              </a:rPr>
              <a:t>less </a:t>
            </a:r>
            <a:r>
              <a:rPr dirty="0" sz="2700" spc="160">
                <a:solidFill>
                  <a:srgbClr val="FFFFFF"/>
                </a:solidFill>
                <a:latin typeface="Lucida Sans Unicode"/>
                <a:cs typeface="Lucida Sans Unicode"/>
              </a:rPr>
              <a:t>accurate)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951080" y="4381394"/>
            <a:ext cx="6523990" cy="149796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400">
                <a:solidFill>
                  <a:srgbClr val="FFFFFF"/>
                </a:solidFill>
                <a:latin typeface="Lucida Sans Unicode"/>
                <a:cs typeface="Lucida Sans Unicode"/>
              </a:rPr>
              <a:t>Auto</a:t>
            </a:r>
            <a:r>
              <a:rPr dirty="0" sz="34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-204">
                <a:solidFill>
                  <a:srgbClr val="FFFFFF"/>
                </a:solidFill>
                <a:latin typeface="Lucida Sans Unicode"/>
                <a:cs typeface="Lucida Sans Unicode"/>
              </a:rPr>
              <a:t>-</a:t>
            </a:r>
            <a:r>
              <a:rPr dirty="0" sz="3400" spc="-105">
                <a:solidFill>
                  <a:srgbClr val="FFFFFF"/>
                </a:solidFill>
                <a:latin typeface="Lucida Sans Unicode"/>
                <a:cs typeface="Lucida Sans Unicode"/>
              </a:rPr>
              <a:t>init</a:t>
            </a:r>
            <a:r>
              <a:rPr dirty="0" sz="340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105">
                <a:solidFill>
                  <a:srgbClr val="FFFFFF"/>
                </a:solidFill>
                <a:latin typeface="Lucida Sans Unicode"/>
                <a:cs typeface="Lucida Sans Unicode"/>
              </a:rPr>
              <a:t>via</a:t>
            </a:r>
            <a:r>
              <a:rPr dirty="0" sz="340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400">
                <a:solidFill>
                  <a:srgbClr val="FFFFFF"/>
                </a:solidFill>
                <a:latin typeface="Lucida Sans Unicode"/>
                <a:cs typeface="Lucida Sans Unicode"/>
              </a:rPr>
              <a:t>Motion</a:t>
            </a:r>
            <a:r>
              <a:rPr dirty="0" sz="34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40">
                <a:solidFill>
                  <a:srgbClr val="FFFFFF"/>
                </a:solidFill>
                <a:latin typeface="Lucida Sans Unicode"/>
                <a:cs typeface="Lucida Sans Unicode"/>
              </a:rPr>
              <a:t>Detection</a:t>
            </a:r>
            <a:endParaRPr sz="3400">
              <a:latin typeface="Lucida Sans Unicode"/>
              <a:cs typeface="Lucida Sans Unicode"/>
            </a:endParaRPr>
          </a:p>
          <a:p>
            <a:pPr algn="ctr" marR="504825">
              <a:lnSpc>
                <a:spcPct val="100000"/>
              </a:lnSpc>
              <a:spcBef>
                <a:spcPts val="4235"/>
              </a:spcBef>
            </a:pPr>
            <a:r>
              <a:rPr dirty="0" sz="2700" spc="-20">
                <a:solidFill>
                  <a:srgbClr val="FFFFFF"/>
                </a:solidFill>
                <a:latin typeface="Lucida Sans Unicode"/>
                <a:cs typeface="Lucida Sans Unicode"/>
              </a:rPr>
              <a:t>(first</a:t>
            </a:r>
            <a:r>
              <a:rPr dirty="0" sz="27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60</a:t>
            </a:r>
            <a:r>
              <a:rPr dirty="0" sz="27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105">
                <a:solidFill>
                  <a:srgbClr val="FFFFFF"/>
                </a:solidFill>
                <a:latin typeface="Lucida Sans Unicode"/>
                <a:cs typeface="Lucida Sans Unicode"/>
              </a:rPr>
              <a:t>frames)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045774" y="7733672"/>
            <a:ext cx="9160510" cy="5486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400" spc="-25">
                <a:solidFill>
                  <a:srgbClr val="FFFFFF"/>
                </a:solidFill>
                <a:latin typeface="Lucida Sans Unicode"/>
                <a:cs typeface="Lucida Sans Unicode"/>
              </a:rPr>
              <a:t>Outputs:</a:t>
            </a:r>
            <a:r>
              <a:rPr dirty="0" sz="34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55">
                <a:solidFill>
                  <a:srgbClr val="FFFFFF"/>
                </a:solidFill>
                <a:latin typeface="Lucida Sans Unicode"/>
                <a:cs typeface="Lucida Sans Unicode"/>
              </a:rPr>
              <a:t>Bounding</a:t>
            </a:r>
            <a:r>
              <a:rPr dirty="0" sz="34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-190">
                <a:solidFill>
                  <a:srgbClr val="FFFFFF"/>
                </a:solidFill>
                <a:latin typeface="Lucida Sans Unicode"/>
                <a:cs typeface="Lucida Sans Unicode"/>
              </a:rPr>
              <a:t>box,</a:t>
            </a:r>
            <a:r>
              <a:rPr dirty="0" sz="34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400">
                <a:solidFill>
                  <a:srgbClr val="FFFFFF"/>
                </a:solidFill>
                <a:latin typeface="Lucida Sans Unicode"/>
                <a:cs typeface="Lucida Sans Unicode"/>
              </a:rPr>
              <a:t>trajectory,</a:t>
            </a:r>
            <a:r>
              <a:rPr dirty="0" sz="34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50">
                <a:solidFill>
                  <a:srgbClr val="FFFFFF"/>
                </a:solidFill>
                <a:latin typeface="Lucida Sans Unicode"/>
                <a:cs typeface="Lucida Sans Unicode"/>
              </a:rPr>
              <a:t>centroid</a:t>
            </a:r>
            <a:endParaRPr sz="3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32764"/>
            <a:ext cx="18285181" cy="88296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9612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pc="-200">
                <a:uFill>
                  <a:solidFill>
                    <a:srgbClr val="D1B999"/>
                  </a:solidFill>
                </a:uFill>
              </a:rPr>
              <a:t>PR</a:t>
            </a:r>
            <a:r>
              <a:rPr dirty="0" spc="-200"/>
              <a:t>EDICTION</a:t>
            </a:r>
            <a:r>
              <a:rPr dirty="0" spc="-210"/>
              <a:t> </a:t>
            </a:r>
            <a:r>
              <a:rPr dirty="0" spc="-180"/>
              <a:t>MODULE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2933971" y="3069228"/>
            <a:ext cx="10420985" cy="4318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3220" indent="-354330">
              <a:lnSpc>
                <a:spcPct val="100000"/>
              </a:lnSpc>
              <a:spcBef>
                <a:spcPts val="100"/>
              </a:spcBef>
              <a:buAutoNum type="arabicParenR"/>
              <a:tabLst>
                <a:tab pos="363220" algn="l"/>
              </a:tabLst>
            </a:pPr>
            <a:r>
              <a:rPr dirty="0" sz="2800" spc="-20">
                <a:solidFill>
                  <a:srgbClr val="FFFFFF"/>
                </a:solidFill>
                <a:latin typeface="Lucida Sans Unicode"/>
                <a:cs typeface="Lucida Sans Unicode"/>
              </a:rPr>
              <a:t>Build</a:t>
            </a:r>
            <a:r>
              <a:rPr dirty="0" sz="28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110">
                <a:solidFill>
                  <a:srgbClr val="FFFFFF"/>
                </a:solidFill>
                <a:latin typeface="Lucida Sans Unicode"/>
                <a:cs typeface="Lucida Sans Unicode"/>
              </a:rPr>
              <a:t>dataset</a:t>
            </a:r>
            <a:r>
              <a:rPr dirty="0" sz="28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from</a:t>
            </a:r>
            <a:r>
              <a:rPr dirty="0" sz="28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50">
                <a:solidFill>
                  <a:srgbClr val="FFFFFF"/>
                </a:solidFill>
                <a:latin typeface="Lucida Sans Unicode"/>
                <a:cs typeface="Lucida Sans Unicode"/>
              </a:rPr>
              <a:t>CSVs</a:t>
            </a:r>
            <a:endParaRPr sz="2800">
              <a:latin typeface="Lucida Sans Unicode"/>
              <a:cs typeface="Lucida Sans Unicode"/>
            </a:endParaRPr>
          </a:p>
          <a:p>
            <a:pPr marL="1100455" indent="-449580">
              <a:lnSpc>
                <a:spcPct val="100000"/>
              </a:lnSpc>
              <a:spcBef>
                <a:spcPts val="4250"/>
              </a:spcBef>
              <a:buAutoNum type="arabicParenR"/>
              <a:tabLst>
                <a:tab pos="1100455" algn="l"/>
              </a:tabLst>
            </a:pP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Features</a:t>
            </a:r>
            <a:r>
              <a:rPr dirty="0" sz="28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375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r>
              <a:rPr dirty="0" sz="28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Last</a:t>
            </a:r>
            <a:r>
              <a:rPr dirty="0" sz="28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26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dirty="0" sz="28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455">
                <a:solidFill>
                  <a:srgbClr val="FFFFFF"/>
                </a:solidFill>
                <a:latin typeface="Lucida Sans Unicode"/>
                <a:cs typeface="Lucida Sans Unicode"/>
              </a:rPr>
              <a:t>=15</a:t>
            </a:r>
            <a:r>
              <a:rPr dirty="0" sz="28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75">
                <a:solidFill>
                  <a:srgbClr val="FFFFFF"/>
                </a:solidFill>
                <a:latin typeface="Lucida Sans Unicode"/>
                <a:cs typeface="Lucida Sans Unicode"/>
              </a:rPr>
              <a:t>frames</a:t>
            </a:r>
            <a:r>
              <a:rPr dirty="0" sz="28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28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Lucida Sans Unicode"/>
                <a:cs typeface="Lucida Sans Unicode"/>
              </a:rPr>
              <a:t>centroids</a:t>
            </a:r>
            <a:endParaRPr sz="2800">
              <a:latin typeface="Lucida Sans Unicode"/>
              <a:cs typeface="Lucida Sans Unicode"/>
            </a:endParaRPr>
          </a:p>
          <a:p>
            <a:pPr marL="2289175" indent="-454025">
              <a:lnSpc>
                <a:spcPct val="100000"/>
              </a:lnSpc>
              <a:spcBef>
                <a:spcPts val="4250"/>
              </a:spcBef>
              <a:buAutoNum type="arabicParenR"/>
              <a:tabLst>
                <a:tab pos="2289175" algn="l"/>
              </a:tabLst>
            </a:pP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Labels</a:t>
            </a:r>
            <a:r>
              <a:rPr dirty="0" sz="28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375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r>
              <a:rPr dirty="0" sz="28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70">
                <a:solidFill>
                  <a:srgbClr val="FFFFFF"/>
                </a:solidFill>
                <a:latin typeface="Lucida Sans Unicode"/>
                <a:cs typeface="Lucida Sans Unicode"/>
              </a:rPr>
              <a:t>next</a:t>
            </a:r>
            <a:r>
              <a:rPr dirty="0" sz="28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(cx</a:t>
            </a:r>
            <a:r>
              <a:rPr dirty="0" sz="28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409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r>
              <a:rPr dirty="0" sz="28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160">
                <a:solidFill>
                  <a:srgbClr val="FFFFFF"/>
                </a:solidFill>
                <a:latin typeface="Lucida Sans Unicode"/>
                <a:cs typeface="Lucida Sans Unicode"/>
              </a:rPr>
              <a:t>cy</a:t>
            </a:r>
            <a:r>
              <a:rPr dirty="0" sz="28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254">
                <a:solidFill>
                  <a:srgbClr val="FFFFFF"/>
                </a:solidFill>
                <a:latin typeface="Lucida Sans Unicode"/>
                <a:cs typeface="Lucida Sans Unicode"/>
              </a:rPr>
              <a:t>)</a:t>
            </a:r>
            <a:r>
              <a:rPr dirty="0" sz="28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Lucida Sans Unicode"/>
                <a:cs typeface="Lucida Sans Unicode"/>
              </a:rPr>
              <a:t>position</a:t>
            </a:r>
            <a:endParaRPr sz="2800">
              <a:latin typeface="Lucida Sans Unicode"/>
              <a:cs typeface="Lucida Sans Unicode"/>
            </a:endParaRPr>
          </a:p>
          <a:p>
            <a:pPr marL="3162300" indent="-463550">
              <a:lnSpc>
                <a:spcPct val="100000"/>
              </a:lnSpc>
              <a:spcBef>
                <a:spcPts val="4250"/>
              </a:spcBef>
              <a:buAutoNum type="arabicParenR"/>
              <a:tabLst>
                <a:tab pos="3162300" algn="l"/>
              </a:tabLst>
            </a:pP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Model</a:t>
            </a:r>
            <a:r>
              <a:rPr dirty="0" sz="280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375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r>
              <a:rPr dirty="0" sz="280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Ridge</a:t>
            </a:r>
            <a:r>
              <a:rPr dirty="0" sz="280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40">
                <a:solidFill>
                  <a:srgbClr val="FFFFFF"/>
                </a:solidFill>
                <a:latin typeface="Lucida Sans Unicode"/>
                <a:cs typeface="Lucida Sans Unicode"/>
              </a:rPr>
              <a:t>Regression(baseline)</a:t>
            </a:r>
            <a:endParaRPr sz="2800">
              <a:latin typeface="Lucida Sans Unicode"/>
              <a:cs typeface="Lucida Sans Unicode"/>
            </a:endParaRPr>
          </a:p>
          <a:p>
            <a:pPr marL="4552950" indent="-465455">
              <a:lnSpc>
                <a:spcPct val="100000"/>
              </a:lnSpc>
              <a:spcBef>
                <a:spcPts val="4250"/>
              </a:spcBef>
              <a:buAutoNum type="arabicParenR"/>
              <a:tabLst>
                <a:tab pos="4552950" algn="l"/>
              </a:tabLst>
            </a:pP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Metric</a:t>
            </a:r>
            <a:r>
              <a:rPr dirty="0" sz="28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375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r>
              <a:rPr dirty="0" sz="28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110">
                <a:solidFill>
                  <a:srgbClr val="FFFFFF"/>
                </a:solidFill>
                <a:latin typeface="Lucida Sans Unicode"/>
                <a:cs typeface="Lucida Sans Unicode"/>
              </a:rPr>
              <a:t>Mean</a:t>
            </a:r>
            <a:r>
              <a:rPr dirty="0" sz="28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Absolute</a:t>
            </a:r>
            <a:r>
              <a:rPr dirty="0" sz="28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Lucida Sans Unicode"/>
                <a:cs typeface="Lucida Sans Unicode"/>
              </a:rPr>
              <a:t>Error(MAE)</a:t>
            </a:r>
            <a:endParaRPr sz="2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850783"/>
            <a:ext cx="18287999" cy="8436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56565">
              <a:lnSpc>
                <a:spcPct val="100000"/>
              </a:lnSpc>
              <a:spcBef>
                <a:spcPts val="100"/>
              </a:spcBef>
            </a:pPr>
            <a:r>
              <a:rPr dirty="0" u="sng" spc="-760">
                <a:uFill>
                  <a:solidFill>
                    <a:srgbClr val="D1B999"/>
                  </a:solidFill>
                </a:uFill>
              </a:rPr>
              <a:t> </a:t>
            </a:r>
            <a:r>
              <a:rPr dirty="0" u="sng" spc="-280">
                <a:uFill>
                  <a:solidFill>
                    <a:srgbClr val="D1B999"/>
                  </a:solidFill>
                </a:uFill>
              </a:rPr>
              <a:t>RE</a:t>
            </a:r>
            <a:r>
              <a:rPr dirty="0" spc="-280"/>
              <a:t>SULTS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2031818" y="2860569"/>
            <a:ext cx="10909935" cy="5703570"/>
          </a:xfrm>
          <a:prstGeom prst="rect">
            <a:avLst/>
          </a:prstGeom>
        </p:spPr>
        <p:txBody>
          <a:bodyPr wrap="square" lIns="0" tIns="231775" rIns="0" bIns="0" rtlCol="0" vert="horz">
            <a:spAutoFit/>
          </a:bodyPr>
          <a:lstStyle/>
          <a:p>
            <a:pPr marL="1037590" indent="-376555">
              <a:lnSpc>
                <a:spcPct val="100000"/>
              </a:lnSpc>
              <a:spcBef>
                <a:spcPts val="1825"/>
              </a:spcBef>
              <a:buAutoNum type="arabicPeriod"/>
              <a:tabLst>
                <a:tab pos="1037590" algn="l"/>
                <a:tab pos="4218940" algn="l"/>
                <a:tab pos="6403340" algn="l"/>
                <a:tab pos="6842125" algn="l"/>
              </a:tabLst>
            </a:pPr>
            <a:r>
              <a:rPr dirty="0" sz="2700" spc="-110">
                <a:solidFill>
                  <a:srgbClr val="FFFFFF"/>
                </a:solidFill>
                <a:latin typeface="Lucida Sans Unicode"/>
                <a:cs typeface="Lucida Sans Unicode"/>
              </a:rPr>
              <a:t>MAE</a:t>
            </a:r>
            <a:r>
              <a:rPr dirty="0" sz="27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70">
                <a:solidFill>
                  <a:srgbClr val="FFFFFF"/>
                </a:solidFill>
                <a:latin typeface="Lucida Sans Unicode"/>
                <a:cs typeface="Lucida Sans Unicode"/>
              </a:rPr>
              <a:t>(validation)</a:t>
            </a:r>
            <a:r>
              <a:rPr dirty="0" sz="27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409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700" spc="-180">
                <a:solidFill>
                  <a:srgbClr val="FFFFFF"/>
                </a:solidFill>
                <a:latin typeface="Lucida Sans Unicode"/>
                <a:cs typeface="Lucida Sans Unicode"/>
              </a:rPr>
              <a:t>cx:</a:t>
            </a:r>
            <a:r>
              <a:rPr dirty="0" sz="27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150">
                <a:solidFill>
                  <a:srgbClr val="FFFFFF"/>
                </a:solidFill>
                <a:latin typeface="Lucida Sans Unicode"/>
                <a:cs typeface="Lucida Sans Unicode"/>
              </a:rPr>
              <a:t>49.25</a:t>
            </a:r>
            <a:r>
              <a:rPr dirty="0" sz="27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Lucida Sans Unicode"/>
                <a:cs typeface="Lucida Sans Unicode"/>
              </a:rPr>
              <a:t>px</a:t>
            </a: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700" spc="-25">
                <a:solidFill>
                  <a:srgbClr val="FFFFFF"/>
                </a:solidFill>
                <a:latin typeface="Lucida Sans Unicode"/>
                <a:cs typeface="Lucida Sans Unicode"/>
              </a:rPr>
              <a:t>ll</a:t>
            </a: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	cy:</a:t>
            </a:r>
            <a:r>
              <a:rPr dirty="0" sz="27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135">
                <a:solidFill>
                  <a:srgbClr val="FFFFFF"/>
                </a:solidFill>
                <a:latin typeface="Lucida Sans Unicode"/>
                <a:cs typeface="Lucida Sans Unicode"/>
              </a:rPr>
              <a:t>28.86</a:t>
            </a:r>
            <a:r>
              <a:rPr dirty="0" sz="27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Lucida Sans Unicode"/>
                <a:cs typeface="Lucida Sans Unicode"/>
              </a:rPr>
              <a:t>px</a:t>
            </a:r>
            <a:endParaRPr sz="2700">
              <a:latin typeface="Lucida Sans Unicode"/>
              <a:cs typeface="Lucida Sans Unicode"/>
            </a:endParaRPr>
          </a:p>
          <a:p>
            <a:pPr marL="994410" indent="-351155">
              <a:lnSpc>
                <a:spcPct val="100000"/>
              </a:lnSpc>
              <a:spcBef>
                <a:spcPts val="1725"/>
              </a:spcBef>
              <a:buAutoNum type="arabicPeriod"/>
              <a:tabLst>
                <a:tab pos="994410" algn="l"/>
              </a:tabLst>
            </a:pP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Interpretation</a:t>
            </a:r>
            <a:r>
              <a:rPr dirty="0" sz="27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360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r>
              <a:rPr dirty="0" sz="270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Predictions</a:t>
            </a:r>
            <a:r>
              <a:rPr dirty="0" sz="270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30">
                <a:solidFill>
                  <a:srgbClr val="FFFFFF"/>
                </a:solidFill>
                <a:latin typeface="Lucida Sans Unicode"/>
                <a:cs typeface="Lucida Sans Unicode"/>
              </a:rPr>
              <a:t>within</a:t>
            </a:r>
            <a:r>
              <a:rPr dirty="0" sz="27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415">
                <a:solidFill>
                  <a:srgbClr val="FFFFFF"/>
                </a:solidFill>
                <a:latin typeface="Lucida Sans Unicode"/>
                <a:cs typeface="Lucida Sans Unicode"/>
              </a:rPr>
              <a:t>~</a:t>
            </a:r>
            <a:r>
              <a:rPr dirty="0" sz="270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185">
                <a:solidFill>
                  <a:srgbClr val="FFFFFF"/>
                </a:solidFill>
                <a:latin typeface="Lucida Sans Unicode"/>
                <a:cs typeface="Lucida Sans Unicode"/>
              </a:rPr>
              <a:t>2-</a:t>
            </a: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3%</a:t>
            </a:r>
            <a:r>
              <a:rPr dirty="0" sz="27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270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video</a:t>
            </a:r>
            <a:r>
              <a:rPr dirty="0" sz="27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Lucida Sans Unicode"/>
                <a:cs typeface="Lucida Sans Unicode"/>
              </a:rPr>
              <a:t>resolution</a:t>
            </a:r>
            <a:endParaRPr sz="2700">
              <a:latin typeface="Lucida Sans Unicode"/>
              <a:cs typeface="Lucida Sans Unicode"/>
            </a:endParaRPr>
          </a:p>
          <a:p>
            <a:pPr marL="1000760" indent="-355600">
              <a:lnSpc>
                <a:spcPct val="100000"/>
              </a:lnSpc>
              <a:spcBef>
                <a:spcPts val="1725"/>
              </a:spcBef>
              <a:buAutoNum type="arabicPeriod"/>
              <a:tabLst>
                <a:tab pos="1000760" algn="l"/>
              </a:tabLst>
            </a:pP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Better</a:t>
            </a:r>
            <a:r>
              <a:rPr dirty="0" sz="27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vertical</a:t>
            </a:r>
            <a:r>
              <a:rPr dirty="0" sz="2700" spc="-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170">
                <a:solidFill>
                  <a:srgbClr val="FFFFFF"/>
                </a:solidFill>
                <a:latin typeface="Lucida Sans Unicode"/>
                <a:cs typeface="Lucida Sans Unicode"/>
              </a:rPr>
              <a:t>accuracy</a:t>
            </a:r>
            <a:r>
              <a:rPr dirty="0" sz="27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75">
                <a:solidFill>
                  <a:srgbClr val="FFFFFF"/>
                </a:solidFill>
                <a:latin typeface="Lucida Sans Unicode"/>
                <a:cs typeface="Lucida Sans Unicode"/>
              </a:rPr>
              <a:t>than</a:t>
            </a:r>
            <a:r>
              <a:rPr dirty="0" sz="27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Lucida Sans Unicode"/>
                <a:cs typeface="Lucida Sans Unicode"/>
              </a:rPr>
              <a:t>horizontal</a:t>
            </a:r>
            <a:endParaRPr sz="27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90"/>
              </a:spcBef>
              <a:buClr>
                <a:srgbClr val="FFFFFF"/>
              </a:buClr>
              <a:buFont typeface="Lucida Sans Unicode"/>
              <a:buAutoNum type="arabicPeriod"/>
            </a:pPr>
            <a:endParaRPr sz="27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dirty="0" u="sng" sz="5600" spc="-10">
                <a:solidFill>
                  <a:srgbClr val="FFFFFF"/>
                </a:solidFill>
                <a:uFill>
                  <a:solidFill>
                    <a:srgbClr val="D1B999"/>
                  </a:solidFill>
                </a:uFill>
                <a:latin typeface="Lucida Sans Unicode"/>
                <a:cs typeface="Lucida Sans Unicode"/>
              </a:rPr>
              <a:t>Lim</a:t>
            </a:r>
            <a:r>
              <a:rPr dirty="0" sz="5600" spc="-10">
                <a:solidFill>
                  <a:srgbClr val="FFFFFF"/>
                </a:solidFill>
                <a:latin typeface="Lucida Sans Unicode"/>
                <a:cs typeface="Lucida Sans Unicode"/>
              </a:rPr>
              <a:t>itations</a:t>
            </a:r>
            <a:endParaRPr sz="5600">
              <a:latin typeface="Lucida Sans Unicode"/>
              <a:cs typeface="Lucida Sans Unicode"/>
            </a:endParaRPr>
          </a:p>
          <a:p>
            <a:pPr lvl="1" marL="1076960" indent="-338455">
              <a:lnSpc>
                <a:spcPct val="100000"/>
              </a:lnSpc>
              <a:spcBef>
                <a:spcPts val="5185"/>
              </a:spcBef>
              <a:buAutoNum type="arabicPeriod"/>
              <a:tabLst>
                <a:tab pos="1076960" algn="l"/>
              </a:tabLst>
            </a:pP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Linear</a:t>
            </a:r>
            <a:r>
              <a:rPr dirty="0" sz="27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Model</a:t>
            </a:r>
            <a:r>
              <a:rPr dirty="0" sz="27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360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r>
              <a:rPr dirty="0" sz="27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Struggles</a:t>
            </a:r>
            <a:r>
              <a:rPr dirty="0" sz="27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dirty="0" sz="27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nonlinear</a:t>
            </a:r>
            <a:r>
              <a:rPr dirty="0" sz="27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Lucida Sans Unicode"/>
                <a:cs typeface="Lucida Sans Unicode"/>
              </a:rPr>
              <a:t>motion</a:t>
            </a:r>
            <a:endParaRPr sz="2700">
              <a:latin typeface="Lucida Sans Unicode"/>
              <a:cs typeface="Lucida Sans Unicode"/>
            </a:endParaRPr>
          </a:p>
          <a:p>
            <a:pPr lvl="1" marL="1064260" indent="-351155">
              <a:lnSpc>
                <a:spcPct val="100000"/>
              </a:lnSpc>
              <a:spcBef>
                <a:spcPts val="1725"/>
              </a:spcBef>
              <a:buAutoNum type="arabicPeriod"/>
              <a:tabLst>
                <a:tab pos="1064260" algn="l"/>
              </a:tabLst>
            </a:pPr>
            <a:r>
              <a:rPr dirty="0" sz="2700" spc="-60">
                <a:solidFill>
                  <a:srgbClr val="FFFFFF"/>
                </a:solidFill>
                <a:latin typeface="Lucida Sans Unicode"/>
                <a:cs typeface="Lucida Sans Unicode"/>
              </a:rPr>
              <a:t>Horizontal</a:t>
            </a:r>
            <a:r>
              <a:rPr dirty="0" sz="27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Lucida Sans Unicode"/>
                <a:cs typeface="Lucida Sans Unicode"/>
              </a:rPr>
              <a:t>error</a:t>
            </a:r>
            <a:r>
              <a:rPr dirty="0" sz="27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higher</a:t>
            </a:r>
            <a:r>
              <a:rPr dirty="0" sz="27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100">
                <a:solidFill>
                  <a:srgbClr val="FFFFFF"/>
                </a:solidFill>
                <a:latin typeface="Lucida Sans Unicode"/>
                <a:cs typeface="Lucida Sans Unicode"/>
              </a:rPr>
              <a:t>due</a:t>
            </a:r>
            <a:r>
              <a:rPr dirty="0" sz="27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7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frequent</a:t>
            </a:r>
            <a:r>
              <a:rPr dirty="0" sz="27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side</a:t>
            </a:r>
            <a:r>
              <a:rPr dirty="0" sz="27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95">
                <a:solidFill>
                  <a:srgbClr val="FFFFFF"/>
                </a:solidFill>
                <a:latin typeface="Lucida Sans Unicode"/>
                <a:cs typeface="Lucida Sans Unicode"/>
              </a:rPr>
              <a:t>movement</a:t>
            </a:r>
            <a:endParaRPr sz="2700">
              <a:latin typeface="Lucida Sans Unicode"/>
              <a:cs typeface="Lucida Sans Unicode"/>
            </a:endParaRPr>
          </a:p>
          <a:p>
            <a:pPr lvl="1" marL="1036955" indent="-355600">
              <a:lnSpc>
                <a:spcPct val="100000"/>
              </a:lnSpc>
              <a:spcBef>
                <a:spcPts val="1725"/>
              </a:spcBef>
              <a:buAutoNum type="arabicPeriod"/>
              <a:tabLst>
                <a:tab pos="1036955" algn="l"/>
              </a:tabLst>
            </a:pPr>
            <a:r>
              <a:rPr dirty="0" sz="2700" spc="114">
                <a:solidFill>
                  <a:srgbClr val="FFFFFF"/>
                </a:solidFill>
                <a:latin typeface="Lucida Sans Unicode"/>
                <a:cs typeface="Lucida Sans Unicode"/>
              </a:rPr>
              <a:t>Accuracy</a:t>
            </a:r>
            <a:r>
              <a:rPr dirty="0" sz="270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95">
                <a:solidFill>
                  <a:srgbClr val="FFFFFF"/>
                </a:solidFill>
                <a:latin typeface="Lucida Sans Unicode"/>
                <a:cs typeface="Lucida Sans Unicode"/>
              </a:rPr>
              <a:t>depends</a:t>
            </a:r>
            <a:r>
              <a:rPr dirty="0" sz="270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dirty="0" sz="270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tracker</a:t>
            </a:r>
            <a:r>
              <a:rPr dirty="0" sz="270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Lucida Sans Unicode"/>
                <a:cs typeface="Lucida Sans Unicode"/>
              </a:rPr>
              <a:t>quality</a:t>
            </a:r>
            <a:endParaRPr sz="27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9540"/>
            <a:chOff x="0" y="0"/>
            <a:chExt cx="18288000" cy="1028954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7250" y="0"/>
              <a:ext cx="9810749" cy="10286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67639" y="2002"/>
              <a:ext cx="4264457" cy="1028700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7999" cy="676942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7757" rIns="0" bIns="0" rtlCol="0" vert="horz">
            <a:spAutoFit/>
          </a:bodyPr>
          <a:lstStyle/>
          <a:p>
            <a:pPr marL="1144270">
              <a:lnSpc>
                <a:spcPct val="100000"/>
              </a:lnSpc>
              <a:spcBef>
                <a:spcPts val="100"/>
              </a:spcBef>
            </a:pPr>
            <a:r>
              <a:rPr dirty="0" u="sng" spc="-305">
                <a:uFill>
                  <a:solidFill>
                    <a:srgbClr val="D1B999"/>
                  </a:solidFill>
                </a:uFill>
              </a:rPr>
              <a:t>FU</a:t>
            </a:r>
            <a:r>
              <a:rPr dirty="0" spc="-305"/>
              <a:t>TURE</a:t>
            </a:r>
            <a:r>
              <a:rPr dirty="0" spc="-229"/>
              <a:t> </a:t>
            </a:r>
            <a:r>
              <a:rPr dirty="0" spc="-20"/>
              <a:t>WORK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88712" y="7096711"/>
            <a:ext cx="144067" cy="144067"/>
          </a:xfrm>
          <a:prstGeom prst="rect">
            <a:avLst/>
          </a:prstGeom>
        </p:spPr>
      </p:pic>
      <p:sp>
        <p:nvSpPr>
          <p:cNvPr id="8" name="object 8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99060" rIns="0" bIns="0" rtlCol="0" vert="horz">
            <a:spAutoFit/>
          </a:bodyPr>
          <a:lstStyle/>
          <a:p>
            <a:pPr algn="ctr" marL="179070" marR="171450">
              <a:lnSpc>
                <a:spcPts val="3180"/>
              </a:lnSpc>
              <a:spcBef>
                <a:spcPts val="780"/>
              </a:spcBef>
            </a:pPr>
            <a:r>
              <a:rPr dirty="0" spc="-160"/>
              <a:t>Try</a:t>
            </a:r>
            <a:r>
              <a:rPr dirty="0" spc="-120"/>
              <a:t> </a:t>
            </a:r>
            <a:r>
              <a:rPr dirty="0" spc="220"/>
              <a:t>advanced</a:t>
            </a:r>
            <a:r>
              <a:rPr dirty="0" spc="-114"/>
              <a:t> </a:t>
            </a:r>
            <a:r>
              <a:rPr dirty="0" spc="90"/>
              <a:t>models</a:t>
            </a:r>
            <a:r>
              <a:rPr dirty="0" spc="-114"/>
              <a:t> </a:t>
            </a:r>
            <a:r>
              <a:rPr dirty="0" spc="160"/>
              <a:t>(Random</a:t>
            </a:r>
            <a:r>
              <a:rPr dirty="0" spc="-120"/>
              <a:t> </a:t>
            </a:r>
            <a:r>
              <a:rPr dirty="0" spc="-75"/>
              <a:t>Forest,</a:t>
            </a:r>
            <a:r>
              <a:rPr dirty="0" spc="-114"/>
              <a:t> </a:t>
            </a:r>
            <a:r>
              <a:rPr dirty="0" spc="-145"/>
              <a:t>LSTM, </a:t>
            </a:r>
            <a:r>
              <a:rPr dirty="0" spc="-10"/>
              <a:t>Transformer</a:t>
            </a:r>
          </a:p>
          <a:p>
            <a:pPr>
              <a:lnSpc>
                <a:spcPct val="100000"/>
              </a:lnSpc>
              <a:spcBef>
                <a:spcPts val="1430"/>
              </a:spcBef>
            </a:pPr>
          </a:p>
          <a:p>
            <a:pPr algn="ctr" marL="23495" marR="15875">
              <a:lnSpc>
                <a:spcPts val="3180"/>
              </a:lnSpc>
            </a:pPr>
            <a:r>
              <a:rPr dirty="0" spc="-120"/>
              <a:t>Multi-</a:t>
            </a:r>
            <a:r>
              <a:rPr dirty="0" spc="75"/>
              <a:t>step</a:t>
            </a:r>
            <a:r>
              <a:rPr dirty="0" spc="-20"/>
              <a:t> </a:t>
            </a:r>
            <a:r>
              <a:rPr dirty="0"/>
              <a:t>prediction</a:t>
            </a:r>
            <a:r>
              <a:rPr dirty="0" spc="-20"/>
              <a:t> </a:t>
            </a:r>
            <a:r>
              <a:rPr dirty="0" spc="105"/>
              <a:t>(forecast</a:t>
            </a:r>
            <a:r>
              <a:rPr dirty="0" spc="-20"/>
              <a:t> </a:t>
            </a:r>
            <a:r>
              <a:rPr dirty="0" spc="75"/>
              <a:t>several</a:t>
            </a:r>
            <a:r>
              <a:rPr dirty="0" spc="-20"/>
              <a:t> </a:t>
            </a:r>
            <a:r>
              <a:rPr dirty="0" spc="90"/>
              <a:t>frames </a:t>
            </a:r>
            <a:r>
              <a:rPr dirty="0" spc="240"/>
              <a:t>ahead)</a:t>
            </a:r>
          </a:p>
          <a:p>
            <a:pPr marL="12700" marR="5080" indent="1751330">
              <a:lnSpc>
                <a:spcPct val="248100"/>
              </a:lnSpc>
            </a:pPr>
            <a:r>
              <a:rPr dirty="0" spc="70"/>
              <a:t>Handle</a:t>
            </a:r>
            <a:r>
              <a:rPr dirty="0" spc="-100"/>
              <a:t> </a:t>
            </a:r>
            <a:r>
              <a:rPr dirty="0" spc="-60"/>
              <a:t>multi-</a:t>
            </a:r>
            <a:r>
              <a:rPr dirty="0" spc="80"/>
              <a:t>object</a:t>
            </a:r>
            <a:r>
              <a:rPr dirty="0" spc="-100"/>
              <a:t> </a:t>
            </a:r>
            <a:r>
              <a:rPr dirty="0" spc="-10"/>
              <a:t>tracking </a:t>
            </a:r>
            <a:r>
              <a:rPr dirty="0" spc="55"/>
              <a:t>Integrate</a:t>
            </a:r>
            <a:r>
              <a:rPr dirty="0" spc="-65"/>
              <a:t> </a:t>
            </a:r>
            <a:r>
              <a:rPr dirty="0"/>
              <a:t>real-</a:t>
            </a:r>
            <a:r>
              <a:rPr dirty="0" spc="60"/>
              <a:t>time</a:t>
            </a:r>
            <a:r>
              <a:rPr dirty="0" spc="-65"/>
              <a:t> </a:t>
            </a:r>
            <a:r>
              <a:rPr dirty="0"/>
              <a:t>alerts</a:t>
            </a:r>
            <a:r>
              <a:rPr dirty="0" spc="-65"/>
              <a:t> </a:t>
            </a:r>
            <a:r>
              <a:rPr dirty="0" spc="105"/>
              <a:t>when</a:t>
            </a:r>
            <a:r>
              <a:rPr dirty="0" spc="-60"/>
              <a:t> </a:t>
            </a:r>
            <a:r>
              <a:rPr dirty="0"/>
              <a:t>tracking</a:t>
            </a:r>
            <a:r>
              <a:rPr dirty="0" spc="-65"/>
              <a:t> </a:t>
            </a:r>
            <a:r>
              <a:rPr dirty="0" spc="-85"/>
              <a:t>is</a:t>
            </a:r>
            <a:r>
              <a:rPr dirty="0" spc="-65"/>
              <a:t> </a:t>
            </a:r>
            <a:r>
              <a:rPr dirty="0" spc="-20"/>
              <a:t>lost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8382634"/>
            <a:chOff x="0" y="0"/>
            <a:chExt cx="18288000" cy="8382634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676942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36891" y="1905000"/>
              <a:ext cx="3981450" cy="319087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77250" y="1905000"/>
              <a:ext cx="3162299" cy="319087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51336" y="5191281"/>
              <a:ext cx="3162299" cy="319087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7757" rIns="0" bIns="0" rtlCol="0" vert="horz">
            <a:spAutoFit/>
          </a:bodyPr>
          <a:lstStyle/>
          <a:p>
            <a:pPr marL="1144270">
              <a:lnSpc>
                <a:spcPct val="100000"/>
              </a:lnSpc>
              <a:spcBef>
                <a:spcPts val="100"/>
              </a:spcBef>
            </a:pPr>
            <a:r>
              <a:rPr dirty="0" u="sng" spc="-55">
                <a:uFill>
                  <a:solidFill>
                    <a:srgbClr val="D1B999"/>
                  </a:solidFill>
                </a:uFill>
              </a:rPr>
              <a:t>C</a:t>
            </a:r>
            <a:r>
              <a:rPr dirty="0" spc="-55"/>
              <a:t>ONCLUSION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2559049" y="3456048"/>
            <a:ext cx="7258050" cy="5688965"/>
          </a:xfrm>
          <a:prstGeom prst="rect">
            <a:avLst/>
          </a:prstGeom>
        </p:spPr>
        <p:txBody>
          <a:bodyPr wrap="square" lIns="0" tIns="116840" rIns="0" bIns="0" rtlCol="0" vert="horz">
            <a:spAutoFit/>
          </a:bodyPr>
          <a:lstStyle/>
          <a:p>
            <a:pPr marL="12700" marR="5215255">
              <a:lnSpc>
                <a:spcPts val="4100"/>
              </a:lnSpc>
              <a:spcBef>
                <a:spcPts val="920"/>
              </a:spcBef>
            </a:pPr>
            <a:r>
              <a:rPr dirty="0" sz="4100" spc="-254">
                <a:solidFill>
                  <a:srgbClr val="FFFFFF"/>
                </a:solidFill>
                <a:latin typeface="Lucida Sans Unicode"/>
                <a:cs typeface="Lucida Sans Unicode"/>
              </a:rPr>
              <a:t>BUILT</a:t>
            </a:r>
            <a:r>
              <a:rPr dirty="0" sz="410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100" spc="-50">
                <a:solidFill>
                  <a:srgbClr val="FFFFFF"/>
                </a:solidFill>
                <a:latin typeface="Lucida Sans Unicode"/>
                <a:cs typeface="Lucida Sans Unicode"/>
              </a:rPr>
              <a:t>A </a:t>
            </a:r>
            <a:r>
              <a:rPr dirty="0" sz="4100" spc="-350">
                <a:solidFill>
                  <a:srgbClr val="FFFFFF"/>
                </a:solidFill>
                <a:latin typeface="Lucida Sans Unicode"/>
                <a:cs typeface="Lucida Sans Unicode"/>
              </a:rPr>
              <a:t>FULL </a:t>
            </a:r>
            <a:r>
              <a:rPr dirty="0" sz="4100" spc="-225">
                <a:solidFill>
                  <a:srgbClr val="FFFFFF"/>
                </a:solidFill>
                <a:latin typeface="Lucida Sans Unicode"/>
                <a:cs typeface="Lucida Sans Unicode"/>
              </a:rPr>
              <a:t>PIPELINE:</a:t>
            </a:r>
            <a:endParaRPr sz="4100">
              <a:latin typeface="Lucida Sans Unicode"/>
              <a:cs typeface="Lucida Sans Unicode"/>
            </a:endParaRPr>
          </a:p>
          <a:p>
            <a:pPr marL="12700" marR="1359535" indent="556260">
              <a:lnSpc>
                <a:spcPct val="116100"/>
              </a:lnSpc>
              <a:spcBef>
                <a:spcPts val="1120"/>
              </a:spcBef>
              <a:buAutoNum type="arabicParenR"/>
              <a:tabLst>
                <a:tab pos="568960" algn="l"/>
              </a:tabLst>
            </a:pPr>
            <a:r>
              <a:rPr dirty="0" sz="4450" spc="60">
                <a:solidFill>
                  <a:srgbClr val="C2C4C6"/>
                </a:solidFill>
                <a:latin typeface="Lucida Sans Unicode"/>
                <a:cs typeface="Lucida Sans Unicode"/>
              </a:rPr>
              <a:t>Video</a:t>
            </a:r>
            <a:r>
              <a:rPr dirty="0" sz="4450" spc="-114">
                <a:solidFill>
                  <a:srgbClr val="C2C4C6"/>
                </a:solidFill>
                <a:latin typeface="Lucida Sans Unicode"/>
                <a:cs typeface="Lucida Sans Unicode"/>
              </a:rPr>
              <a:t> </a:t>
            </a:r>
            <a:r>
              <a:rPr dirty="0" sz="4450">
                <a:solidFill>
                  <a:srgbClr val="C2C4C6"/>
                </a:solidFill>
                <a:latin typeface="Lucida Sans Unicode"/>
                <a:cs typeface="Lucida Sans Unicode"/>
              </a:rPr>
              <a:t>tracking</a:t>
            </a:r>
            <a:r>
              <a:rPr dirty="0" sz="4450" spc="-110">
                <a:solidFill>
                  <a:srgbClr val="C2C4C6"/>
                </a:solidFill>
                <a:latin typeface="Lucida Sans Unicode"/>
                <a:cs typeface="Lucida Sans Unicode"/>
              </a:rPr>
              <a:t> </a:t>
            </a:r>
            <a:r>
              <a:rPr dirty="0" sz="4450" spc="-20">
                <a:solidFill>
                  <a:srgbClr val="C2C4C6"/>
                </a:solidFill>
                <a:latin typeface="Lucida Sans Unicode"/>
                <a:cs typeface="Lucida Sans Unicode"/>
              </a:rPr>
              <a:t>with </a:t>
            </a:r>
            <a:r>
              <a:rPr dirty="0" sz="4450" spc="130">
                <a:solidFill>
                  <a:srgbClr val="C2C4C6"/>
                </a:solidFill>
                <a:latin typeface="Lucida Sans Unicode"/>
                <a:cs typeface="Lucida Sans Unicode"/>
              </a:rPr>
              <a:t>OpenCV</a:t>
            </a:r>
            <a:endParaRPr sz="4450">
              <a:latin typeface="Lucida Sans Unicode"/>
              <a:cs typeface="Lucida Sans Unicode"/>
            </a:endParaRPr>
          </a:p>
          <a:p>
            <a:pPr marL="12700" marR="726440" indent="559435">
              <a:lnSpc>
                <a:spcPct val="116100"/>
              </a:lnSpc>
              <a:spcBef>
                <a:spcPts val="5"/>
              </a:spcBef>
              <a:buSzPct val="97752"/>
              <a:buAutoNum type="arabicParenR"/>
              <a:tabLst>
                <a:tab pos="572135" algn="l"/>
              </a:tabLst>
            </a:pPr>
            <a:r>
              <a:rPr dirty="0" sz="4450">
                <a:solidFill>
                  <a:srgbClr val="C2C4C6"/>
                </a:solidFill>
                <a:latin typeface="Lucida Sans Unicode"/>
                <a:cs typeface="Lucida Sans Unicode"/>
              </a:rPr>
              <a:t>Trajectory</a:t>
            </a:r>
            <a:r>
              <a:rPr dirty="0" sz="4450" spc="-110">
                <a:solidFill>
                  <a:srgbClr val="C2C4C6"/>
                </a:solidFill>
                <a:latin typeface="Lucida Sans Unicode"/>
                <a:cs typeface="Lucida Sans Unicode"/>
              </a:rPr>
              <a:t> </a:t>
            </a:r>
            <a:r>
              <a:rPr dirty="0" sz="4450" spc="45">
                <a:solidFill>
                  <a:srgbClr val="C2C4C6"/>
                </a:solidFill>
                <a:latin typeface="Lucida Sans Unicode"/>
                <a:cs typeface="Lucida Sans Unicode"/>
              </a:rPr>
              <a:t>smoothing </a:t>
            </a:r>
            <a:r>
              <a:rPr dirty="0" sz="4450">
                <a:solidFill>
                  <a:srgbClr val="C2C4C6"/>
                </a:solidFill>
                <a:latin typeface="Lucida Sans Unicode"/>
                <a:cs typeface="Lucida Sans Unicode"/>
              </a:rPr>
              <a:t>with</a:t>
            </a:r>
            <a:r>
              <a:rPr dirty="0" sz="4450" spc="-270">
                <a:solidFill>
                  <a:srgbClr val="C2C4C6"/>
                </a:solidFill>
                <a:latin typeface="Lucida Sans Unicode"/>
                <a:cs typeface="Lucida Sans Unicode"/>
              </a:rPr>
              <a:t> </a:t>
            </a:r>
            <a:r>
              <a:rPr dirty="0" sz="4450" spc="130">
                <a:solidFill>
                  <a:srgbClr val="C2C4C6"/>
                </a:solidFill>
                <a:latin typeface="Lucida Sans Unicode"/>
                <a:cs typeface="Lucida Sans Unicode"/>
              </a:rPr>
              <a:t>Kalman</a:t>
            </a:r>
            <a:r>
              <a:rPr dirty="0" sz="4450" spc="-270">
                <a:solidFill>
                  <a:srgbClr val="C2C4C6"/>
                </a:solidFill>
                <a:latin typeface="Lucida Sans Unicode"/>
                <a:cs typeface="Lucida Sans Unicode"/>
              </a:rPr>
              <a:t> </a:t>
            </a:r>
            <a:r>
              <a:rPr dirty="0" sz="4450" spc="-10">
                <a:solidFill>
                  <a:srgbClr val="C2C4C6"/>
                </a:solidFill>
                <a:latin typeface="Lucida Sans Unicode"/>
                <a:cs typeface="Lucida Sans Unicode"/>
              </a:rPr>
              <a:t>filter</a:t>
            </a:r>
            <a:endParaRPr sz="4450">
              <a:latin typeface="Lucida Sans Unicode"/>
              <a:cs typeface="Lucida Sans Unicode"/>
            </a:endParaRPr>
          </a:p>
          <a:p>
            <a:pPr marL="652780" indent="-640080">
              <a:lnSpc>
                <a:spcPct val="100000"/>
              </a:lnSpc>
              <a:spcBef>
                <a:spcPts val="805"/>
              </a:spcBef>
              <a:buAutoNum type="arabicParenR"/>
              <a:tabLst>
                <a:tab pos="652780" algn="l"/>
              </a:tabLst>
            </a:pPr>
            <a:r>
              <a:rPr dirty="0" sz="3950" spc="-20">
                <a:solidFill>
                  <a:srgbClr val="C2C4C6"/>
                </a:solidFill>
                <a:latin typeface="Lucida Sans Unicode"/>
                <a:cs typeface="Lucida Sans Unicode"/>
              </a:rPr>
              <a:t>Motion</a:t>
            </a:r>
            <a:r>
              <a:rPr dirty="0" sz="3950" spc="-75">
                <a:solidFill>
                  <a:srgbClr val="C2C4C6"/>
                </a:solidFill>
                <a:latin typeface="Lucida Sans Unicode"/>
                <a:cs typeface="Lucida Sans Unicode"/>
              </a:rPr>
              <a:t> </a:t>
            </a:r>
            <a:r>
              <a:rPr dirty="0" sz="3950">
                <a:solidFill>
                  <a:srgbClr val="C2C4C6"/>
                </a:solidFill>
                <a:latin typeface="Lucida Sans Unicode"/>
                <a:cs typeface="Lucida Sans Unicode"/>
              </a:rPr>
              <a:t>prediction</a:t>
            </a:r>
            <a:r>
              <a:rPr dirty="0" sz="3950" spc="-75">
                <a:solidFill>
                  <a:srgbClr val="C2C4C6"/>
                </a:solidFill>
                <a:latin typeface="Lucida Sans Unicode"/>
                <a:cs typeface="Lucida Sans Unicode"/>
              </a:rPr>
              <a:t> </a:t>
            </a:r>
            <a:r>
              <a:rPr dirty="0" sz="3950">
                <a:solidFill>
                  <a:srgbClr val="C2C4C6"/>
                </a:solidFill>
                <a:latin typeface="Lucida Sans Unicode"/>
                <a:cs typeface="Lucida Sans Unicode"/>
              </a:rPr>
              <a:t>using</a:t>
            </a:r>
            <a:r>
              <a:rPr dirty="0" sz="3950" spc="-70">
                <a:solidFill>
                  <a:srgbClr val="C2C4C6"/>
                </a:solidFill>
                <a:latin typeface="Lucida Sans Unicode"/>
                <a:cs typeface="Lucida Sans Unicode"/>
              </a:rPr>
              <a:t> </a:t>
            </a:r>
            <a:r>
              <a:rPr dirty="0" sz="3950" spc="-300">
                <a:solidFill>
                  <a:srgbClr val="C2C4C6"/>
                </a:solidFill>
                <a:latin typeface="Lucida Sans Unicode"/>
                <a:cs typeface="Lucida Sans Unicode"/>
              </a:rPr>
              <a:t>ML</a:t>
            </a:r>
            <a:endParaRPr sz="39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Farhana Akter 2212084642</dc:creator>
  <cp:keywords>DAGwTLLnf40,BAGYV6JyPOw,0</cp:keywords>
  <dc:title>Tracking Moving Objects in Videos</dc:title>
  <dcterms:created xsi:type="dcterms:W3CDTF">2025-08-19T04:46:39Z</dcterms:created>
  <dcterms:modified xsi:type="dcterms:W3CDTF">2025-08-19T04:46:39Z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2025-08-19T00:00:00Z</vt:filetime>
  </property>
  <property fmtid="{D5CDD505-2E9C-101B-9397-08002B2CF9AE}" pid="3" name="Creator">
    <vt:lpwstr>Canva</vt:lpwstr>
  </property>
  <property fmtid="{D5CDD505-2E9C-101B-9397-08002B2CF9AE}" pid="4" name="LastSaved">
    <vt:filetime>2025-08-19T00:00:00Z</vt:filetime>
  </property>
  <property fmtid="{D5CDD505-2E9C-101B-9397-08002B2CF9AE}" pid="5" name="Producer">
    <vt:lpwstr>Canva</vt:lpwstr>
  </property>
</Properties>
</file>